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95"/>
  </p:notesMasterIdLst>
  <p:sldIdLst>
    <p:sldId id="256" r:id="rId2"/>
    <p:sldId id="403" r:id="rId3"/>
    <p:sldId id="723" r:id="rId4"/>
    <p:sldId id="779" r:id="rId5"/>
    <p:sldId id="716" r:id="rId6"/>
    <p:sldId id="821" r:id="rId7"/>
    <p:sldId id="822" r:id="rId8"/>
    <p:sldId id="823" r:id="rId9"/>
    <p:sldId id="689" r:id="rId10"/>
    <p:sldId id="708" r:id="rId11"/>
    <p:sldId id="773" r:id="rId12"/>
    <p:sldId id="690" r:id="rId13"/>
    <p:sldId id="717" r:id="rId14"/>
    <p:sldId id="748" r:id="rId15"/>
    <p:sldId id="749" r:id="rId16"/>
    <p:sldId id="715" r:id="rId17"/>
    <p:sldId id="755" r:id="rId18"/>
    <p:sldId id="753" r:id="rId19"/>
    <p:sldId id="828" r:id="rId20"/>
    <p:sldId id="827" r:id="rId21"/>
    <p:sldId id="830" r:id="rId22"/>
    <p:sldId id="721" r:id="rId23"/>
    <p:sldId id="756" r:id="rId24"/>
    <p:sldId id="757" r:id="rId25"/>
    <p:sldId id="831" r:id="rId26"/>
    <p:sldId id="758" r:id="rId27"/>
    <p:sldId id="706" r:id="rId28"/>
    <p:sldId id="759" r:id="rId29"/>
    <p:sldId id="761" r:id="rId30"/>
    <p:sldId id="764" r:id="rId31"/>
    <p:sldId id="765" r:id="rId32"/>
    <p:sldId id="763" r:id="rId33"/>
    <p:sldId id="701" r:id="rId34"/>
    <p:sldId id="704" r:id="rId35"/>
    <p:sldId id="707" r:id="rId36"/>
    <p:sldId id="698" r:id="rId37"/>
    <p:sldId id="712" r:id="rId38"/>
    <p:sldId id="722" r:id="rId39"/>
    <p:sldId id="772" r:id="rId40"/>
    <p:sldId id="775" r:id="rId41"/>
    <p:sldId id="767" r:id="rId42"/>
    <p:sldId id="768" r:id="rId43"/>
    <p:sldId id="776" r:id="rId44"/>
    <p:sldId id="769" r:id="rId45"/>
    <p:sldId id="766" r:id="rId46"/>
    <p:sldId id="790" r:id="rId47"/>
    <p:sldId id="791" r:id="rId48"/>
    <p:sldId id="751" r:id="rId49"/>
    <p:sldId id="710" r:id="rId50"/>
    <p:sldId id="777" r:id="rId51"/>
    <p:sldId id="778" r:id="rId52"/>
    <p:sldId id="792" r:id="rId53"/>
    <p:sldId id="731" r:id="rId54"/>
    <p:sldId id="783" r:id="rId55"/>
    <p:sldId id="782" r:id="rId56"/>
    <p:sldId id="785" r:id="rId57"/>
    <p:sldId id="784" r:id="rId58"/>
    <p:sldId id="786" r:id="rId59"/>
    <p:sldId id="744" r:id="rId60"/>
    <p:sldId id="787" r:id="rId61"/>
    <p:sldId id="788" r:id="rId62"/>
    <p:sldId id="793" r:id="rId63"/>
    <p:sldId id="794" r:id="rId64"/>
    <p:sldId id="789" r:id="rId65"/>
    <p:sldId id="702" r:id="rId66"/>
    <p:sldId id="713" r:id="rId67"/>
    <p:sldId id="734" r:id="rId68"/>
    <p:sldId id="736" r:id="rId69"/>
    <p:sldId id="735" r:id="rId70"/>
    <p:sldId id="747" r:id="rId71"/>
    <p:sldId id="818" r:id="rId72"/>
    <p:sldId id="746" r:id="rId73"/>
    <p:sldId id="801" r:id="rId74"/>
    <p:sldId id="802" r:id="rId75"/>
    <p:sldId id="803" r:id="rId76"/>
    <p:sldId id="804" r:id="rId77"/>
    <p:sldId id="812" r:id="rId78"/>
    <p:sldId id="811" r:id="rId79"/>
    <p:sldId id="810" r:id="rId80"/>
    <p:sldId id="809" r:id="rId81"/>
    <p:sldId id="807" r:id="rId82"/>
    <p:sldId id="813" r:id="rId83"/>
    <p:sldId id="814" r:id="rId84"/>
    <p:sldId id="815" r:id="rId85"/>
    <p:sldId id="824" r:id="rId86"/>
    <p:sldId id="819" r:id="rId87"/>
    <p:sldId id="820" r:id="rId88"/>
    <p:sldId id="742" r:id="rId89"/>
    <p:sldId id="816" r:id="rId90"/>
    <p:sldId id="817" r:id="rId91"/>
    <p:sldId id="832" r:id="rId92"/>
    <p:sldId id="798" r:id="rId93"/>
    <p:sldId id="796" r:id="rId94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723"/>
            <p14:sldId id="779"/>
            <p14:sldId id="716"/>
            <p14:sldId id="821"/>
            <p14:sldId id="822"/>
            <p14:sldId id="823"/>
            <p14:sldId id="689"/>
            <p14:sldId id="708"/>
            <p14:sldId id="773"/>
            <p14:sldId id="690"/>
            <p14:sldId id="717"/>
            <p14:sldId id="748"/>
            <p14:sldId id="749"/>
            <p14:sldId id="715"/>
            <p14:sldId id="755"/>
            <p14:sldId id="753"/>
            <p14:sldId id="828"/>
            <p14:sldId id="827"/>
            <p14:sldId id="830"/>
            <p14:sldId id="721"/>
            <p14:sldId id="756"/>
            <p14:sldId id="757"/>
            <p14:sldId id="831"/>
            <p14:sldId id="758"/>
            <p14:sldId id="706"/>
            <p14:sldId id="759"/>
            <p14:sldId id="761"/>
            <p14:sldId id="764"/>
            <p14:sldId id="765"/>
            <p14:sldId id="763"/>
            <p14:sldId id="701"/>
            <p14:sldId id="704"/>
            <p14:sldId id="707"/>
            <p14:sldId id="698"/>
            <p14:sldId id="712"/>
            <p14:sldId id="722"/>
            <p14:sldId id="772"/>
            <p14:sldId id="775"/>
            <p14:sldId id="767"/>
            <p14:sldId id="768"/>
            <p14:sldId id="776"/>
            <p14:sldId id="769"/>
            <p14:sldId id="766"/>
            <p14:sldId id="790"/>
            <p14:sldId id="791"/>
            <p14:sldId id="751"/>
            <p14:sldId id="710"/>
            <p14:sldId id="777"/>
            <p14:sldId id="778"/>
            <p14:sldId id="792"/>
            <p14:sldId id="731"/>
            <p14:sldId id="783"/>
            <p14:sldId id="782"/>
            <p14:sldId id="785"/>
            <p14:sldId id="784"/>
            <p14:sldId id="786"/>
            <p14:sldId id="744"/>
            <p14:sldId id="787"/>
            <p14:sldId id="788"/>
            <p14:sldId id="793"/>
            <p14:sldId id="794"/>
            <p14:sldId id="789"/>
            <p14:sldId id="702"/>
            <p14:sldId id="713"/>
            <p14:sldId id="734"/>
            <p14:sldId id="736"/>
            <p14:sldId id="735"/>
            <p14:sldId id="747"/>
            <p14:sldId id="818"/>
            <p14:sldId id="746"/>
            <p14:sldId id="801"/>
            <p14:sldId id="802"/>
            <p14:sldId id="803"/>
            <p14:sldId id="804"/>
            <p14:sldId id="812"/>
            <p14:sldId id="811"/>
            <p14:sldId id="810"/>
            <p14:sldId id="809"/>
            <p14:sldId id="807"/>
            <p14:sldId id="813"/>
            <p14:sldId id="814"/>
            <p14:sldId id="815"/>
            <p14:sldId id="824"/>
            <p14:sldId id="819"/>
            <p14:sldId id="820"/>
            <p14:sldId id="742"/>
            <p14:sldId id="816"/>
            <p14:sldId id="817"/>
            <p14:sldId id="832"/>
            <p14:sldId id="798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FB8E20"/>
    <a:srgbClr val="36544F"/>
    <a:srgbClr val="1778B8"/>
    <a:srgbClr val="B04432"/>
    <a:srgbClr val="D4EBE9"/>
    <a:srgbClr val="3E729D"/>
    <a:srgbClr val="41719C"/>
    <a:srgbClr val="5AB88F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612"/>
    <p:restoredTop sz="96911" autoAdjust="0"/>
  </p:normalViewPr>
  <p:slideViewPr>
    <p:cSldViewPr snapToGrid="0" snapToObjects="1">
      <p:cViewPr varScale="1">
        <p:scale>
          <a:sx n="154" d="100"/>
          <a:sy n="154" d="100"/>
        </p:scale>
        <p:origin x="1416" y="20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notesMaster" Target="notesMasters/notesMaster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theme" Target="theme/theme1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07.11.18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1625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://projects.wojtekmaj.pl/react-lifecycle-methods-diagram/" TargetMode="External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://localhost:9081/?delayimg" TargetMode="Externa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bit.ly/wjax2018-react-example" TargetMode="External"/><Relationship Id="rId4" Type="http://schemas.openxmlformats.org/officeDocument/2006/relationships/hyperlink" Target="https://bit.ly/wjax2018-reac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3" y="0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382172" y="1861666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13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11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2018</a:t>
            </a:r>
            <a:endParaRPr lang="de-DE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99458" y="371338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W-JAX München | November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01492" y="4996116"/>
            <a:ext cx="3724508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bit.ly</a:t>
            </a:r>
            <a:r>
              <a:rPr lang="de-DE" b="1" dirty="0">
                <a:solidFill>
                  <a:srgbClr val="36544F"/>
                </a:solidFill>
              </a:rPr>
              <a:t>/wjax2018-react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1101492" y="1439144"/>
            <a:ext cx="6981804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Context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API, </a:t>
            </a:r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, Time </a:t>
            </a:r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Slicing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&amp; mehr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React</a:t>
            </a:r>
            <a:r>
              <a:rPr lang="de-DE" dirty="0"/>
              <a:t> Fiber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[16.3] </a:t>
            </a:r>
            <a:r>
              <a:rPr lang="de-DE" dirty="0" err="1"/>
              <a:t>Strict</a:t>
            </a:r>
            <a:r>
              <a:rPr lang="de-DE" dirty="0"/>
              <a:t> Mode:</a:t>
            </a:r>
            <a:r>
              <a:rPr lang="de-DE" b="0" dirty="0">
                <a:solidFill>
                  <a:srgbClr val="36544F"/>
                </a:solidFill>
              </a:rPr>
              <a:t> Prüft auf potentielle Probleme in der Anwendung</a:t>
            </a:r>
          </a:p>
          <a:p>
            <a:pPr lvl="1"/>
            <a:r>
              <a:rPr lang="de-DE" dirty="0"/>
              <a:t>Ausgabe auf der Konsole</a:t>
            </a:r>
          </a:p>
          <a:p>
            <a:pPr lvl="1"/>
            <a:r>
              <a:rPr lang="de-DE" dirty="0"/>
              <a:t>Zum Beispiel Verwendung von </a:t>
            </a:r>
            <a:r>
              <a:rPr lang="de-DE" dirty="0" err="1"/>
              <a:t>Lifecycle</a:t>
            </a:r>
            <a:r>
              <a:rPr lang="de-DE" dirty="0"/>
              <a:t>-Hooks, die </a:t>
            </a:r>
            <a:r>
              <a:rPr lang="de-DE" dirty="0" err="1"/>
              <a:t>deprecated</a:t>
            </a:r>
            <a:r>
              <a:rPr lang="de-DE" dirty="0"/>
              <a:t> sind</a:t>
            </a:r>
          </a:p>
          <a:p>
            <a:pPr lvl="1"/>
            <a:r>
              <a:rPr lang="de-DE" dirty="0"/>
              <a:t>Bei asynchronem Rendern noch wichtiger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F60CA48-F00D-634C-9595-7DC1C01B773C}"/>
              </a:ext>
            </a:extLst>
          </p:cNvPr>
          <p:cNvSpPr txBox="1"/>
          <p:nvPr/>
        </p:nvSpPr>
        <p:spPr>
          <a:xfrm>
            <a:off x="2657232" y="3515210"/>
            <a:ext cx="768252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ReactDOM.render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React.StrictMode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ErrorHandler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&lt;App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ErrorHandler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React.StrictMode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document.getElementById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("...")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 err="1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0885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1CF530-5ACE-5845-927B-057BAAC44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36493EE-CB1E-A54E-942A-AACAE203A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66067"/>
            <a:ext cx="7889774" cy="4879033"/>
          </a:xfrm>
          <a:prstGeom prst="rect">
            <a:avLst/>
          </a:prstGeom>
          <a:ln w="22225">
            <a:solidFill>
              <a:srgbClr val="025249"/>
            </a:solidFill>
          </a:ln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CAF3A14F-D4BF-AF47-B7A1-0B5A911EBD35}"/>
              </a:ext>
            </a:extLst>
          </p:cNvPr>
          <p:cNvSpPr/>
          <p:nvPr/>
        </p:nvSpPr>
        <p:spPr>
          <a:xfrm>
            <a:off x="0" y="5471773"/>
            <a:ext cx="990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github.com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nilshartmann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-chat-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example</a:t>
            </a:r>
            <a:endParaRPr lang="de-DE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78474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JSX Erweiterungen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[16.0] JSX: Neue Rückgabewerte</a:t>
            </a:r>
          </a:p>
          <a:p>
            <a:pPr lvl="1"/>
            <a:r>
              <a:rPr lang="de-DE" dirty="0"/>
              <a:t>Früher: ein Root-Element</a:t>
            </a:r>
          </a:p>
          <a:p>
            <a:pPr lvl="1"/>
            <a:r>
              <a:rPr lang="de-DE" dirty="0"/>
              <a:t>Heute: Arrays und Strings, </a:t>
            </a:r>
            <a:r>
              <a:rPr lang="de-DE" dirty="0" err="1"/>
              <a:t>React.Portals</a:t>
            </a:r>
            <a:endParaRPr lang="de-DE" dirty="0"/>
          </a:p>
          <a:p>
            <a:pPr lvl="1"/>
            <a:r>
              <a:rPr lang="de-DE" dirty="0"/>
              <a:t>Fragments [16.2]</a:t>
            </a:r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00D08B4-E520-5A42-9C22-49ACE47FFD37}"/>
              </a:ext>
            </a:extLst>
          </p:cNvPr>
          <p:cNvSpPr txBox="1"/>
          <p:nvPr/>
        </p:nvSpPr>
        <p:spPr>
          <a:xfrm>
            <a:off x="5362515" y="3462944"/>
            <a:ext cx="586037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Header(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&lt;h1&gt;{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props.title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&lt;h2&gt;{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props.subtitle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}&lt;/h2&gt;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0ACA7B4-34BA-0B4C-A933-E04A7BB77D9E}"/>
              </a:ext>
            </a:extLst>
          </p:cNvPr>
          <p:cNvSpPr txBox="1"/>
          <p:nvPr/>
        </p:nvSpPr>
        <p:spPr>
          <a:xfrm>
            <a:off x="419286" y="3462944"/>
            <a:ext cx="586037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Header(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React.Fragment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&lt;h1&gt;{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props.title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&lt;h2&gt;{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props.subtitle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}&lt;/h2&gt;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React.Fragment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4698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React</a:t>
            </a:r>
            <a:r>
              <a:rPr lang="de-DE" dirty="0"/>
              <a:t> Fiber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[16.0] Error </a:t>
            </a:r>
            <a:r>
              <a:rPr lang="de-DE" dirty="0" err="1"/>
              <a:t>Boundaries</a:t>
            </a:r>
            <a:endParaRPr lang="de-DE" dirty="0"/>
          </a:p>
          <a:p>
            <a:pPr lvl="1"/>
            <a:r>
              <a:rPr lang="de-DE" dirty="0"/>
              <a:t>Fehler im rendern führen zu unschönen User Erlebnissen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F789B9E-38AA-FA46-885E-328557292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4268" y="2805278"/>
            <a:ext cx="5617464" cy="3550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32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React</a:t>
            </a:r>
            <a:r>
              <a:rPr lang="de-DE" dirty="0"/>
              <a:t> Fiber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[16.0] Error </a:t>
            </a:r>
            <a:r>
              <a:rPr lang="de-DE" dirty="0" err="1"/>
              <a:t>Boundaries</a:t>
            </a:r>
            <a:endParaRPr lang="de-DE" dirty="0"/>
          </a:p>
          <a:p>
            <a:pPr lvl="1"/>
            <a:r>
              <a:rPr lang="de-DE" dirty="0"/>
              <a:t>Fehler im rendern führen zu unschönen User Erlebnissen</a:t>
            </a:r>
          </a:p>
          <a:p>
            <a:pPr lvl="1"/>
            <a:r>
              <a:rPr lang="de-DE" dirty="0"/>
              <a:t>Error </a:t>
            </a:r>
            <a:r>
              <a:rPr lang="de-DE" dirty="0" err="1"/>
              <a:t>Boundaries</a:t>
            </a:r>
            <a:r>
              <a:rPr lang="de-DE" dirty="0"/>
              <a:t> funktionieren ähnlich wie </a:t>
            </a:r>
            <a:r>
              <a:rPr lang="de-DE" dirty="0" err="1"/>
              <a:t>try</a:t>
            </a:r>
            <a:r>
              <a:rPr lang="de-DE" dirty="0"/>
              <a:t>-catch nur mit Komponenten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C27373A6-EF28-2640-A3D0-0C1A38E6A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4268" y="2805279"/>
            <a:ext cx="5624882" cy="2860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160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React</a:t>
            </a:r>
            <a:r>
              <a:rPr lang="de-DE" dirty="0"/>
              <a:t> Fiber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[16.0] Error </a:t>
            </a:r>
            <a:r>
              <a:rPr lang="de-DE" dirty="0" err="1"/>
              <a:t>Boundaries</a:t>
            </a:r>
            <a:endParaRPr lang="de-DE" dirty="0"/>
          </a:p>
          <a:p>
            <a:pPr lvl="1"/>
            <a:r>
              <a:rPr lang="de-DE" dirty="0"/>
              <a:t>Fehler im rendern führen zu unschönen User Erlebnissen</a:t>
            </a:r>
          </a:p>
          <a:p>
            <a:pPr lvl="1"/>
            <a:r>
              <a:rPr lang="de-DE" dirty="0"/>
              <a:t>Error </a:t>
            </a:r>
            <a:r>
              <a:rPr lang="de-DE" dirty="0" err="1"/>
              <a:t>Boundaries</a:t>
            </a:r>
            <a:r>
              <a:rPr lang="de-DE" dirty="0"/>
              <a:t> funktionieren ähnlich wie </a:t>
            </a:r>
            <a:r>
              <a:rPr lang="de-DE" dirty="0" err="1"/>
              <a:t>try</a:t>
            </a:r>
            <a:r>
              <a:rPr lang="de-DE" dirty="0"/>
              <a:t>-catch nur mit Komponenten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3CD261B-62D6-CB4C-9916-D140A53B51A5}"/>
              </a:ext>
            </a:extLst>
          </p:cNvPr>
          <p:cNvSpPr txBox="1"/>
          <p:nvPr/>
        </p:nvSpPr>
        <p:spPr>
          <a:xfrm>
            <a:off x="930032" y="2991579"/>
            <a:ext cx="7682522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ErrorHandler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extends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React.Component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static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getDerivedStateFromError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render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this.</a:t>
            </a:r>
            <a:r>
              <a:rPr lang="de-DE" sz="12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state.error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&lt;h1&gt;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Ooops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 An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occurred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&lt;/h1&gt;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&lt;p&gt;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We're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so sorry. &lt;/p&gt;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&lt;/&gt;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this.</a:t>
            </a:r>
            <a:r>
              <a:rPr lang="de-DE" sz="12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props.children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16649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 in der Anwendung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904733" y="3797848"/>
            <a:ext cx="609654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Context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95617" y="3336183"/>
            <a:ext cx="7633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16.3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740859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7A3F9-9E82-CF4B-A177-CE06C288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D92D9A0-8E4C-204F-BC5A-AE256E618FB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Problem: Globale Daten in der Anwendung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B1DD08E6-33FE-D44A-9EE5-F9BB16B52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588" y="1654232"/>
            <a:ext cx="4792824" cy="4937758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C4DE5DE-A1E4-7C4E-A8D6-25337D025FB7}"/>
              </a:ext>
            </a:extLst>
          </p:cNvPr>
          <p:cNvSpPr/>
          <p:nvPr/>
        </p:nvSpPr>
        <p:spPr>
          <a:xfrm>
            <a:off x="5652654" y="2692895"/>
            <a:ext cx="1240887" cy="482567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31567F-2338-E448-B03B-B0DF0B500DAA}"/>
              </a:ext>
            </a:extLst>
          </p:cNvPr>
          <p:cNvSpPr/>
          <p:nvPr/>
        </p:nvSpPr>
        <p:spPr>
          <a:xfrm>
            <a:off x="2701634" y="5649865"/>
            <a:ext cx="1240887" cy="482567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B2D2EFF5-C9C5-4642-9FC7-BE25954049B2}"/>
              </a:ext>
            </a:extLst>
          </p:cNvPr>
          <p:cNvSpPr/>
          <p:nvPr/>
        </p:nvSpPr>
        <p:spPr>
          <a:xfrm>
            <a:off x="3524597" y="3773550"/>
            <a:ext cx="706498" cy="274749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14335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7A3F9-9E82-CF4B-A177-CE06C288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16" name="Inhaltsplatzhalter 15">
            <a:extLst>
              <a:ext uri="{FF2B5EF4-FFF2-40B4-BE49-F238E27FC236}">
                <a16:creationId xmlns:a16="http://schemas.microsoft.com/office/drawing/2014/main" id="{08257850-6500-854E-A7CC-1754D5E891B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Problem: Globale Aktionen in der Anwendung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5DE8525-325A-5742-A7E3-DE879893E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588" y="1653375"/>
            <a:ext cx="4792824" cy="4937758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8A09BA29-E2D9-0149-9DA2-455D79CDD6BC}"/>
              </a:ext>
            </a:extLst>
          </p:cNvPr>
          <p:cNvSpPr/>
          <p:nvPr/>
        </p:nvSpPr>
        <p:spPr>
          <a:xfrm>
            <a:off x="5527963" y="3299724"/>
            <a:ext cx="1240887" cy="482567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F0ECB84-D2BD-A14C-B13A-E1820C93BD69}"/>
              </a:ext>
            </a:extLst>
          </p:cNvPr>
          <p:cNvSpPr/>
          <p:nvPr/>
        </p:nvSpPr>
        <p:spPr>
          <a:xfrm>
            <a:off x="4059382" y="5566988"/>
            <a:ext cx="1018310" cy="396009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6392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Globale Daten</a:t>
            </a:r>
            <a:r>
              <a:rPr lang="de-DE" b="0" dirty="0">
                <a:solidFill>
                  <a:srgbClr val="36544F"/>
                </a:solidFill>
              </a:rPr>
              <a:t>: Mit Properties (Durchreichen)</a:t>
            </a:r>
          </a:p>
          <a:p>
            <a:pPr marL="0" indent="0">
              <a:buNone/>
            </a:pPr>
            <a:endParaRPr lang="de-DE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F0F106A-97C9-CC40-BB83-B9686977BD71}"/>
              </a:ext>
            </a:extLst>
          </p:cNvPr>
          <p:cNvSpPr/>
          <p:nvPr/>
        </p:nvSpPr>
        <p:spPr>
          <a:xfrm>
            <a:off x="-1476317" y="1991460"/>
            <a:ext cx="1068993" cy="3840480"/>
          </a:xfrm>
          <a:prstGeom prst="rect">
            <a:avLst/>
          </a:prstGeom>
          <a:solidFill>
            <a:srgbClr val="D4EBE9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3EDF9A9-AA75-0F4D-8DE5-8E1D2D131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47" y="2449437"/>
            <a:ext cx="2574273" cy="3842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756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BDC1A2F-3D83-1F4A-AD1B-120F7896E2D3}"/>
              </a:ext>
            </a:extLst>
          </p:cNvPr>
          <p:cNvSpPr/>
          <p:nvPr/>
        </p:nvSpPr>
        <p:spPr>
          <a:xfrm>
            <a:off x="2991782" y="3963350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Globale Daten</a:t>
            </a:r>
            <a:r>
              <a:rPr lang="de-DE" b="0" dirty="0">
                <a:solidFill>
                  <a:srgbClr val="36544F"/>
                </a:solidFill>
              </a:rPr>
              <a:t>: Mit externem State Management (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/</a:t>
            </a:r>
            <a:r>
              <a:rPr lang="de-DE" b="0" dirty="0" err="1">
                <a:solidFill>
                  <a:srgbClr val="36544F"/>
                </a:solidFill>
              </a:rPr>
              <a:t>Mobx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pPr marL="0" indent="0">
              <a:buNone/>
            </a:pPr>
            <a:endParaRPr lang="de-DE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6512AFC-7C8F-1E40-AAE2-58375ECAC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7428" y="2449437"/>
            <a:ext cx="3298651" cy="395071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53EDF9A9-AA75-0F4D-8DE5-8E1D2D131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7" y="2449437"/>
            <a:ext cx="2574273" cy="3842198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CF0F106A-97C9-CC40-BB83-B9686977BD71}"/>
              </a:ext>
            </a:extLst>
          </p:cNvPr>
          <p:cNvSpPr/>
          <p:nvPr/>
        </p:nvSpPr>
        <p:spPr>
          <a:xfrm>
            <a:off x="63147" y="2385775"/>
            <a:ext cx="2574273" cy="4014372"/>
          </a:xfrm>
          <a:prstGeom prst="rect">
            <a:avLst/>
          </a:prstGeom>
          <a:solidFill>
            <a:srgbClr val="D4EBE9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56278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Globale Daten</a:t>
            </a:r>
            <a:r>
              <a:rPr lang="de-DE" b="0" dirty="0">
                <a:solidFill>
                  <a:srgbClr val="36544F"/>
                </a:solidFill>
              </a:rPr>
              <a:t>: Mittels </a:t>
            </a:r>
            <a:r>
              <a:rPr lang="de-DE" dirty="0" err="1">
                <a:solidFill>
                  <a:srgbClr val="36544F"/>
                </a:solidFill>
              </a:rPr>
              <a:t>Context</a:t>
            </a:r>
            <a:r>
              <a:rPr lang="de-DE" dirty="0">
                <a:solidFill>
                  <a:srgbClr val="36544F"/>
                </a:solidFill>
              </a:rPr>
              <a:t> API</a:t>
            </a:r>
          </a:p>
          <a:p>
            <a:pPr lvl="1"/>
            <a:r>
              <a:rPr lang="de-DE" b="0" dirty="0">
                <a:solidFill>
                  <a:srgbClr val="1778B8"/>
                </a:solidFill>
              </a:rPr>
              <a:t>Provider</a:t>
            </a:r>
            <a:r>
              <a:rPr lang="de-DE" b="0" dirty="0">
                <a:solidFill>
                  <a:srgbClr val="36544F"/>
                </a:solidFill>
              </a:rPr>
              <a:t> bietet Daten an</a:t>
            </a:r>
          </a:p>
          <a:p>
            <a:pPr lvl="1"/>
            <a:r>
              <a:rPr lang="de-DE" dirty="0">
                <a:solidFill>
                  <a:srgbClr val="1778B8"/>
                </a:solidFill>
              </a:rPr>
              <a:t>Consumer</a:t>
            </a:r>
            <a:r>
              <a:rPr lang="de-DE" dirty="0"/>
              <a:t> kann auf Daten zugreifen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6512AFC-7C8F-1E40-AAE2-58375ECAC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7428" y="2449437"/>
            <a:ext cx="3298651" cy="395071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53EDF9A9-AA75-0F4D-8DE5-8E1D2D1315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47" y="2449437"/>
            <a:ext cx="2574273" cy="3842198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CF0F106A-97C9-CC40-BB83-B9686977BD71}"/>
              </a:ext>
            </a:extLst>
          </p:cNvPr>
          <p:cNvSpPr/>
          <p:nvPr/>
        </p:nvSpPr>
        <p:spPr>
          <a:xfrm>
            <a:off x="63147" y="2385775"/>
            <a:ext cx="6252932" cy="4014372"/>
          </a:xfrm>
          <a:prstGeom prst="rect">
            <a:avLst/>
          </a:prstGeom>
          <a:solidFill>
            <a:srgbClr val="D4EBE9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91EC5DA-84D6-E544-9D4C-FF50A8899A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6087" y="2449437"/>
            <a:ext cx="3251200" cy="402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0271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verwenden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Context</a:t>
            </a:r>
            <a:r>
              <a:rPr lang="de-DE" dirty="0"/>
              <a:t> Erzeugen</a:t>
            </a:r>
          </a:p>
          <a:p>
            <a:pPr marL="457200" lvl="1" indent="0">
              <a:buNone/>
            </a:pPr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5C03E4F-D0FD-B34B-8E8E-A716615E8B1B}"/>
              </a:ext>
            </a:extLst>
          </p:cNvPr>
          <p:cNvSpPr txBox="1"/>
          <p:nvPr/>
        </p:nvSpPr>
        <p:spPr>
          <a:xfrm>
            <a:off x="706582" y="1974205"/>
            <a:ext cx="852641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erzeugen: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createContext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({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: null })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Provider-Komponente: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UserContext.</a:t>
            </a:r>
            <a:r>
              <a:rPr lang="de-DE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Consumer-Komponente: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UserContext.</a:t>
            </a:r>
            <a:r>
              <a:rPr lang="de-DE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3994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: Verwenden des Providers</a:t>
            </a:r>
          </a:p>
          <a:p>
            <a:pPr lvl="1"/>
            <a:r>
              <a:rPr lang="de-DE" dirty="0"/>
              <a:t>Daten werden mit "</a:t>
            </a:r>
            <a:r>
              <a:rPr lang="de-DE" dirty="0" err="1">
                <a:solidFill>
                  <a:srgbClr val="FB8E20"/>
                </a:solidFill>
              </a:rPr>
              <a:t>value</a:t>
            </a:r>
            <a:r>
              <a:rPr lang="de-DE" dirty="0"/>
              <a:t>"-Property angegeben</a:t>
            </a:r>
          </a:p>
          <a:p>
            <a:pPr lvl="1"/>
            <a:r>
              <a:rPr lang="de-DE" dirty="0"/>
              <a:t>Daten können dann in Unterkomponenten konsumiert werden</a:t>
            </a:r>
          </a:p>
          <a:p>
            <a:pPr lvl="1"/>
            <a:endParaRPr lang="de-DE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4090EE8-DE74-1348-AEB7-1E9BAFE41764}"/>
              </a:ext>
            </a:extLst>
          </p:cNvPr>
          <p:cNvSpPr txBox="1"/>
          <p:nvPr/>
        </p:nvSpPr>
        <p:spPr>
          <a:xfrm>
            <a:off x="648227" y="2698601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ExtraLight" panose="020B0309030403020204" pitchFamily="49" charset="0"/>
              <a:ea typeface="Source Code Pro ExtraLight" panose="020B03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UserDataManager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= {</a:t>
            </a:r>
          </a:p>
          <a:p>
            <a:endParaRPr lang="de-DE" dirty="0">
              <a:solidFill>
                <a:srgbClr val="36544F"/>
              </a:solidFill>
              <a:latin typeface="Source Code Pro ExtraLight" panose="020B0309030403020204" pitchFamily="49" charset="0"/>
              <a:ea typeface="Source Code Pro ExtraLight" panose="020B03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ExtraLight" panose="020B0309030403020204" pitchFamily="49" charset="0"/>
              <a:ea typeface="Source Code Pro ExtraLight" panose="020B03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ExtraLight" panose="020B0309030403020204" pitchFamily="49" charset="0"/>
              <a:ea typeface="Source Code Pro ExtraLight" panose="020B03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UserContext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Provider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UserContext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350865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: </a:t>
            </a:r>
            <a:r>
              <a:rPr lang="de-DE" dirty="0" err="1"/>
              <a:t>value</a:t>
            </a:r>
            <a:r>
              <a:rPr lang="de-DE" dirty="0"/>
              <a:t>-Objekt</a:t>
            </a:r>
          </a:p>
          <a:p>
            <a:pPr lvl="1"/>
            <a:r>
              <a:rPr lang="de-DE" dirty="0"/>
              <a:t>Stellt die eigentlichen Daten zur Verfügung</a:t>
            </a:r>
          </a:p>
          <a:p>
            <a:pPr lvl="1"/>
            <a:endParaRPr lang="de-DE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4756CCA-5444-4944-A40D-1EE6458C1841}"/>
              </a:ext>
            </a:extLst>
          </p:cNvPr>
          <p:cNvSpPr txBox="1"/>
          <p:nvPr/>
        </p:nvSpPr>
        <p:spPr>
          <a:xfrm>
            <a:off x="648227" y="2698601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ExtraLight" panose="020B0309030403020204" pitchFamily="49" charset="0"/>
              <a:ea typeface="Source Code Pro ExtraLight" panose="020B03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UserDataManager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this.state.user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UserContext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UserContext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403051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: </a:t>
            </a:r>
            <a:r>
              <a:rPr lang="de-DE" dirty="0" err="1"/>
              <a:t>value</a:t>
            </a:r>
            <a:r>
              <a:rPr lang="de-DE" dirty="0"/>
              <a:t>-Objekt</a:t>
            </a:r>
          </a:p>
          <a:p>
            <a:pPr lvl="1"/>
            <a:r>
              <a:rPr lang="de-DE" dirty="0"/>
              <a:t>Stellt die eigentlichen Daten zur Verfügung</a:t>
            </a:r>
          </a:p>
          <a:p>
            <a:pPr lvl="1"/>
            <a:r>
              <a:rPr lang="de-DE" dirty="0"/>
              <a:t>Callback führt zu </a:t>
            </a:r>
            <a:r>
              <a:rPr lang="de-DE" dirty="0">
                <a:solidFill>
                  <a:srgbClr val="41719C"/>
                </a:solidFill>
              </a:rPr>
              <a:t>State-Änderung</a:t>
            </a:r>
            <a:r>
              <a:rPr lang="de-DE" dirty="0"/>
              <a:t>, Provider wird neu gerendert, Konsumenten erhalten neue Werte (analog zu Properties)</a:t>
            </a:r>
          </a:p>
          <a:p>
            <a:pPr lvl="1"/>
            <a:endParaRPr lang="de-DE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4756CCA-5444-4944-A40D-1EE6458C1841}"/>
              </a:ext>
            </a:extLst>
          </p:cNvPr>
          <p:cNvSpPr txBox="1"/>
          <p:nvPr/>
        </p:nvSpPr>
        <p:spPr>
          <a:xfrm>
            <a:off x="648227" y="2698601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ExtraLight" panose="020B0309030403020204" pitchFamily="49" charset="0"/>
              <a:ea typeface="Source Code Pro ExtraLight" panose="020B03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UserDataManager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{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loginViaApi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 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       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this.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 }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UserContext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UserContext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769751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6EF0968-AD67-E944-935A-C94763C15A9A}"/>
              </a:ext>
            </a:extLst>
          </p:cNvPr>
          <p:cNvSpPr txBox="1"/>
          <p:nvPr/>
        </p:nvSpPr>
        <p:spPr>
          <a:xfrm>
            <a:off x="3170638" y="2304880"/>
            <a:ext cx="653216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"...";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UserContext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...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work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UserContext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D302207-4B31-E245-B564-9ACE3EF4131F}"/>
              </a:ext>
            </a:extLst>
          </p:cNvPr>
          <p:cNvSpPr txBox="1"/>
          <p:nvPr/>
        </p:nvSpPr>
        <p:spPr>
          <a:xfrm>
            <a:off x="203200" y="9752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Consumer: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Daten 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verwenden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765E9ED-2036-314B-B3B4-158D4A378CD4}"/>
              </a:ext>
            </a:extLst>
          </p:cNvPr>
          <p:cNvSpPr/>
          <p:nvPr/>
        </p:nvSpPr>
        <p:spPr>
          <a:xfrm>
            <a:off x="1056502" y="3921136"/>
            <a:ext cx="199776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Function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as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Children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E0C236F1-0DD2-F24A-A7B3-AC949C1ADA12}"/>
              </a:ext>
            </a:extLst>
          </p:cNvPr>
          <p:cNvCxnSpPr>
            <a:cxnSpLocks/>
          </p:cNvCxnSpPr>
          <p:nvPr/>
        </p:nvCxnSpPr>
        <p:spPr>
          <a:xfrm>
            <a:off x="3093059" y="4118953"/>
            <a:ext cx="874642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82CA3D75-CA50-CE47-B81F-0D8C853EC04E}"/>
              </a:ext>
            </a:extLst>
          </p:cNvPr>
          <p:cNvCxnSpPr>
            <a:cxnSpLocks/>
          </p:cNvCxnSpPr>
          <p:nvPr/>
        </p:nvCxnSpPr>
        <p:spPr>
          <a:xfrm flipV="1">
            <a:off x="3967701" y="3748786"/>
            <a:ext cx="0" cy="80054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FA9ACF5-731F-3B46-931C-E78761E4E490}"/>
              </a:ext>
            </a:extLst>
          </p:cNvPr>
          <p:cNvCxnSpPr>
            <a:cxnSpLocks/>
          </p:cNvCxnSpPr>
          <p:nvPr/>
        </p:nvCxnSpPr>
        <p:spPr>
          <a:xfrm>
            <a:off x="3967701" y="4549330"/>
            <a:ext cx="1915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8EF20A48-83E5-6C46-999E-A742D2E89EC1}"/>
              </a:ext>
            </a:extLst>
          </p:cNvPr>
          <p:cNvCxnSpPr>
            <a:cxnSpLocks/>
          </p:cNvCxnSpPr>
          <p:nvPr/>
        </p:nvCxnSpPr>
        <p:spPr>
          <a:xfrm>
            <a:off x="3967701" y="3748785"/>
            <a:ext cx="1915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65017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Render</a:t>
            </a:r>
            <a:r>
              <a:rPr lang="de-DE" dirty="0"/>
              <a:t> </a:t>
            </a:r>
            <a:r>
              <a:rPr lang="de-DE" dirty="0" err="1"/>
              <a:t>Props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Render</a:t>
            </a:r>
            <a:r>
              <a:rPr lang="de-DE" dirty="0"/>
              <a:t> Properties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Über ein Property wird einer Komponente ein Callback übergeben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Dieses Callback liefert aber keine Daten, sondern rendert eine Komponente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Populär z.B. in </a:t>
            </a:r>
            <a:r>
              <a:rPr lang="de-DE" dirty="0" err="1"/>
              <a:t>React</a:t>
            </a:r>
            <a:r>
              <a:rPr lang="de-DE" dirty="0"/>
              <a:t> Router und Apollo </a:t>
            </a:r>
            <a:r>
              <a:rPr lang="de-DE" dirty="0" err="1"/>
              <a:t>GraphQL</a:t>
            </a:r>
            <a:endParaRPr lang="de-DE" dirty="0"/>
          </a:p>
          <a:p>
            <a:pPr lvl="1"/>
            <a:endParaRPr lang="de-DE" dirty="0"/>
          </a:p>
          <a:p>
            <a:pPr marL="457200" lvl="1" indent="0">
              <a:buNone/>
            </a:pP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61596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Render</a:t>
            </a:r>
            <a:r>
              <a:rPr lang="de-DE" dirty="0"/>
              <a:t> </a:t>
            </a:r>
            <a:r>
              <a:rPr lang="de-DE" dirty="0" err="1"/>
              <a:t>Props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Render</a:t>
            </a:r>
            <a:r>
              <a:rPr lang="de-DE" dirty="0"/>
              <a:t> Properties</a:t>
            </a:r>
          </a:p>
          <a:p>
            <a:pPr lvl="1"/>
            <a:endParaRPr lang="de-DE" dirty="0"/>
          </a:p>
          <a:p>
            <a:pPr marL="457200" lvl="1" indent="0">
              <a:buNone/>
            </a:pP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84FAF3B-AF21-DF4E-B85F-315A71986422}"/>
              </a:ext>
            </a:extLst>
          </p:cNvPr>
          <p:cNvSpPr txBox="1"/>
          <p:nvPr/>
        </p:nvSpPr>
        <p:spPr>
          <a:xfrm>
            <a:off x="770147" y="1938639"/>
            <a:ext cx="9135853" cy="4002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ChatMessageView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&lt;&gt;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  &lt;h1&gt;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Latest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Chat Message&lt;/h1&gt;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ChatMessageLoader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 () =&gt; &lt;p&gt;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Please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wait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Data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is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&lt;/p&gt; 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onMsg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 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msg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 =&gt; &lt;p&gt;{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msg.title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 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msg.body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}&lt;/p&gt; }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&lt;/&gt;;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}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298977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Render</a:t>
            </a:r>
            <a:r>
              <a:rPr lang="de-DE" dirty="0"/>
              <a:t> </a:t>
            </a:r>
            <a:r>
              <a:rPr lang="de-DE" dirty="0" err="1"/>
              <a:t>Props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Speziallfall</a:t>
            </a:r>
            <a:r>
              <a:rPr lang="de-DE" dirty="0"/>
              <a:t>: </a:t>
            </a:r>
            <a:r>
              <a:rPr lang="de-DE" dirty="0" err="1"/>
              <a:t>Function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Children</a:t>
            </a:r>
            <a:endParaRPr lang="de-DE" dirty="0"/>
          </a:p>
          <a:p>
            <a:pPr lvl="1"/>
            <a:r>
              <a:rPr lang="de-DE" dirty="0"/>
              <a:t>Callback wird als </a:t>
            </a:r>
            <a:r>
              <a:rPr lang="de-DE" dirty="0" err="1">
                <a:solidFill>
                  <a:srgbClr val="9E60B8"/>
                </a:solidFill>
              </a:rPr>
              <a:t>Children</a:t>
            </a:r>
            <a:r>
              <a:rPr lang="de-DE" dirty="0"/>
              <a:t> übergeben</a:t>
            </a:r>
          </a:p>
          <a:p>
            <a:pPr lvl="1"/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84FAF3B-AF21-DF4E-B85F-315A71986422}"/>
              </a:ext>
            </a:extLst>
          </p:cNvPr>
          <p:cNvSpPr txBox="1"/>
          <p:nvPr/>
        </p:nvSpPr>
        <p:spPr>
          <a:xfrm>
            <a:off x="1099018" y="1923573"/>
            <a:ext cx="9135853" cy="4667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ChatMessageView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&lt;&gt;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  &lt;h1&gt;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Latest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Chat Message&lt;/h1&gt;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ChatMessageLoader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msg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 =&gt; {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{&lt;p&gt;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Please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Data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&lt;/p&gt; }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&lt;p&gt;{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msg.title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msg.body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}&lt;/p&gt;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&lt;/&gt;;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}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33CE251-E9A9-E64F-8047-03C2519B556B}"/>
              </a:ext>
            </a:extLst>
          </p:cNvPr>
          <p:cNvSpPr/>
          <p:nvPr/>
        </p:nvSpPr>
        <p:spPr>
          <a:xfrm>
            <a:off x="92702" y="4283633"/>
            <a:ext cx="199776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Function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as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Children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C99E298-B313-9F4E-9ACF-AB42883D1A3E}"/>
              </a:ext>
            </a:extLst>
          </p:cNvPr>
          <p:cNvCxnSpPr>
            <a:cxnSpLocks/>
          </p:cNvCxnSpPr>
          <p:nvPr/>
        </p:nvCxnSpPr>
        <p:spPr>
          <a:xfrm>
            <a:off x="2042764" y="4476763"/>
            <a:ext cx="191548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F4E688D9-4DD5-A14D-8ED9-664020D4A35F}"/>
              </a:ext>
            </a:extLst>
          </p:cNvPr>
          <p:cNvCxnSpPr>
            <a:cxnSpLocks/>
          </p:cNvCxnSpPr>
          <p:nvPr/>
        </p:nvCxnSpPr>
        <p:spPr>
          <a:xfrm flipV="1">
            <a:off x="2234312" y="3915764"/>
            <a:ext cx="0" cy="129352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C69F6DCF-CCFD-3742-86CB-2B2A23AC2D9D}"/>
              </a:ext>
            </a:extLst>
          </p:cNvPr>
          <p:cNvCxnSpPr>
            <a:cxnSpLocks/>
          </p:cNvCxnSpPr>
          <p:nvPr/>
        </p:nvCxnSpPr>
        <p:spPr>
          <a:xfrm>
            <a:off x="2234312" y="5209289"/>
            <a:ext cx="1915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3916E22E-2D83-7A4C-8029-6977A166A1C6}"/>
              </a:ext>
            </a:extLst>
          </p:cNvPr>
          <p:cNvCxnSpPr>
            <a:cxnSpLocks/>
          </p:cNvCxnSpPr>
          <p:nvPr/>
        </p:nvCxnSpPr>
        <p:spPr>
          <a:xfrm>
            <a:off x="2234312" y="3915763"/>
            <a:ext cx="1915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2588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"a </a:t>
            </a:r>
            <a:r>
              <a:rPr lang="de-DE" spc="80" dirty="0" err="1"/>
              <a:t>bit</a:t>
            </a:r>
            <a:r>
              <a:rPr lang="de-DE" spc="80" dirty="0"/>
              <a:t> </a:t>
            </a:r>
            <a:r>
              <a:rPr lang="de-DE" spc="80" dirty="0" err="1"/>
              <a:t>confused</a:t>
            </a:r>
            <a:r>
              <a:rPr lang="de-DE" spc="80" dirty="0"/>
              <a:t>"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D146533D-AC02-7440-A7B5-11459B7D7BBA}"/>
              </a:ext>
            </a:extLst>
          </p:cNvPr>
          <p:cNvSpPr/>
          <p:nvPr/>
        </p:nvSpPr>
        <p:spPr>
          <a:xfrm>
            <a:off x="0" y="0"/>
            <a:ext cx="9906000" cy="606777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6D97900-9B83-0D41-9834-34CD393ED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4732" y="1038070"/>
            <a:ext cx="7336536" cy="336257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95514B2-C9A3-4645-8E6C-84AA9201C746}"/>
              </a:ext>
            </a:extLst>
          </p:cNvPr>
          <p:cNvSpPr/>
          <p:nvPr/>
        </p:nvSpPr>
        <p:spPr>
          <a:xfrm>
            <a:off x="1838974" y="3924300"/>
            <a:ext cx="774700" cy="527149"/>
          </a:xfrm>
          <a:prstGeom prst="ellipse">
            <a:avLst/>
          </a:prstGeom>
          <a:noFill/>
          <a:ln w="22225"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41068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6EF0968-AD67-E944-935A-C94763C15A9A}"/>
              </a:ext>
            </a:extLst>
          </p:cNvPr>
          <p:cNvSpPr txBox="1"/>
          <p:nvPr/>
        </p:nvSpPr>
        <p:spPr>
          <a:xfrm>
            <a:off x="639914" y="2474157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"...";</a:t>
            </a:r>
          </a:p>
          <a:p>
            <a:endParaRPr lang="de-DE" dirty="0">
              <a:solidFill>
                <a:srgbClr val="36544F"/>
              </a:solidFill>
              <a:latin typeface="Source Code Pro ExtraLight" panose="020B0309030403020204" pitchFamily="49" charset="0"/>
              <a:ea typeface="Source Code Pro ExtraLight" panose="020B03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{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D302207-4B31-E245-B564-9ACE3EF4131F}"/>
              </a:ext>
            </a:extLst>
          </p:cNvPr>
          <p:cNvSpPr txBox="1"/>
          <p:nvPr/>
        </p:nvSpPr>
        <p:spPr>
          <a:xfrm>
            <a:off x="203200" y="9752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Consumer: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Daten 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verwenden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6711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6EF0968-AD67-E944-935A-C94763C15A9A}"/>
              </a:ext>
            </a:extLst>
          </p:cNvPr>
          <p:cNvSpPr txBox="1"/>
          <p:nvPr/>
        </p:nvSpPr>
        <p:spPr>
          <a:xfrm>
            <a:off x="639914" y="2474157"/>
            <a:ext cx="95930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"...";</a:t>
            </a:r>
          </a:p>
          <a:p>
            <a:endParaRPr lang="de-DE" dirty="0">
              <a:solidFill>
                <a:srgbClr val="36544F"/>
              </a:solidFill>
              <a:latin typeface="Source Code Pro ExtraLight" panose="020B0309030403020204" pitchFamily="49" charset="0"/>
              <a:ea typeface="Source Code Pro ExtraLight" panose="020B03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{ 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values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&lt;p&gt;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values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={()=&gt;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values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.login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()}&gt;Login&lt;/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ExtraLight" panose="020B0309030403020204" pitchFamily="49" charset="0"/>
                <a:ea typeface="Source Code Pro ExtraLight" panose="020B0309030403020204" pitchFamily="49" charset="0"/>
              </a:rPr>
              <a:t>}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D302207-4B31-E245-B564-9ACE3EF4131F}"/>
              </a:ext>
            </a:extLst>
          </p:cNvPr>
          <p:cNvSpPr txBox="1"/>
          <p:nvPr/>
        </p:nvSpPr>
        <p:spPr>
          <a:xfrm>
            <a:off x="203200" y="9752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Consumer: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Daten 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verwenden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FB2844C-BFC7-BA44-AAA9-2E97DA06A11B}"/>
              </a:ext>
            </a:extLst>
          </p:cNvPr>
          <p:cNvSpPr/>
          <p:nvPr/>
        </p:nvSpPr>
        <p:spPr>
          <a:xfrm>
            <a:off x="4713750" y="50295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"Action" auslösen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E2A6A099-CD94-8646-8D92-50E8961B1970}"/>
              </a:ext>
            </a:extLst>
          </p:cNvPr>
          <p:cNvCxnSpPr>
            <a:cxnSpLocks/>
          </p:cNvCxnSpPr>
          <p:nvPr/>
        </p:nvCxnSpPr>
        <p:spPr>
          <a:xfrm flipV="1">
            <a:off x="6077331" y="4822966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B93C2D39-065C-CD4C-B878-8CEAC9DB26F2}"/>
              </a:ext>
            </a:extLst>
          </p:cNvPr>
          <p:cNvSpPr/>
          <p:nvPr/>
        </p:nvSpPr>
        <p:spPr>
          <a:xfrm>
            <a:off x="6175261" y="3582588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 Daten zugreifen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BCC1EFDD-4F97-0744-ACA2-58BE552D2E53}"/>
              </a:ext>
            </a:extLst>
          </p:cNvPr>
          <p:cNvCxnSpPr>
            <a:cxnSpLocks/>
          </p:cNvCxnSpPr>
          <p:nvPr/>
        </p:nvCxnSpPr>
        <p:spPr>
          <a:xfrm flipV="1">
            <a:off x="7636773" y="3921142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19998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6EF0968-AD67-E944-935A-C94763C15A9A}"/>
              </a:ext>
            </a:extLst>
          </p:cNvPr>
          <p:cNvSpPr txBox="1"/>
          <p:nvPr/>
        </p:nvSpPr>
        <p:spPr>
          <a:xfrm>
            <a:off x="500214" y="1915357"/>
            <a:ext cx="990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"...";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"...";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Chatroom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ChatContext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{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&lt;p&gt;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Hello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{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.room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}&lt;/p&gt;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}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&lt;/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ChatContext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&lt;/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D302207-4B31-E245-B564-9ACE3EF4131F}"/>
              </a:ext>
            </a:extLst>
          </p:cNvPr>
          <p:cNvSpPr txBox="1"/>
          <p:nvPr/>
        </p:nvSpPr>
        <p:spPr>
          <a:xfrm>
            <a:off x="203200" y="9752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Consumer: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Mehrere Kontexte verwenden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Kontexte können z.B. fachlich aufgeteilt werden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66546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61B44-25C0-7E46-9EEB-BEDEEFEE5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62074B5-EE15-D347-BC43-46736B40D9D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Consumer:  </a:t>
            </a:r>
            <a:r>
              <a:rPr lang="de-DE" b="0" dirty="0" err="1">
                <a:solidFill>
                  <a:srgbClr val="36544F"/>
                </a:solidFill>
              </a:rPr>
              <a:t>contextType</a:t>
            </a:r>
            <a:r>
              <a:rPr lang="de-DE" b="0" dirty="0">
                <a:solidFill>
                  <a:srgbClr val="36544F"/>
                </a:solidFill>
              </a:rPr>
              <a:t>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Alternativer Zugriff (nur in Klassen, nur bei einem Kontexttype)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0590F1C-FB65-9F4F-B7F6-034068E22FD5}"/>
              </a:ext>
            </a:extLst>
          </p:cNvPr>
          <p:cNvSpPr txBox="1"/>
          <p:nvPr/>
        </p:nvSpPr>
        <p:spPr>
          <a:xfrm>
            <a:off x="36946" y="2432593"/>
            <a:ext cx="999651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"...";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static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contextType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this.context.user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&lt;p&gt;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this.context.user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={() =&gt;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this.context.login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}&gt;Login&lt;/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81794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oder </a:t>
            </a:r>
            <a:r>
              <a:rPr lang="de-DE" dirty="0" err="1"/>
              <a:t>Redux</a:t>
            </a:r>
            <a:r>
              <a:rPr lang="de-DE" dirty="0"/>
              <a:t>? </a:t>
            </a:r>
            <a:r>
              <a:rPr lang="de-DE" b="0" dirty="0">
                <a:solidFill>
                  <a:srgbClr val="36544F"/>
                </a:solidFill>
              </a:rPr>
              <a:t>Auch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verwaltet zentralen State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Redux</a:t>
            </a:r>
            <a:r>
              <a:rPr lang="de-DE" dirty="0"/>
              <a:t> bietet Architektur-Pattern mit Actions und </a:t>
            </a:r>
            <a:r>
              <a:rPr lang="de-DE" dirty="0" err="1"/>
              <a:t>Reducern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 err="1"/>
              <a:t>Redux</a:t>
            </a:r>
            <a:r>
              <a:rPr lang="de-DE" dirty="0"/>
              <a:t> zieht Zustand komplett aus Anwendung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Redux</a:t>
            </a:r>
            <a:r>
              <a:rPr lang="de-DE" dirty="0"/>
              <a:t> ist </a:t>
            </a:r>
            <a:r>
              <a:rPr lang="de-DE" dirty="0" err="1"/>
              <a:t>React</a:t>
            </a:r>
            <a:r>
              <a:rPr lang="de-DE" dirty="0"/>
              <a:t>-unabhängig (bis auf </a:t>
            </a:r>
            <a:r>
              <a:rPr lang="de-DE" dirty="0" err="1"/>
              <a:t>React</a:t>
            </a:r>
            <a:r>
              <a:rPr lang="de-DE" dirty="0"/>
              <a:t> Binding)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Redux</a:t>
            </a:r>
            <a:r>
              <a:rPr lang="de-DE" dirty="0"/>
              <a:t> hat </a:t>
            </a:r>
            <a:r>
              <a:rPr lang="de-DE" dirty="0" err="1"/>
              <a:t>Devtools</a:t>
            </a:r>
            <a:r>
              <a:rPr lang="de-DE" dirty="0"/>
              <a:t> und Time </a:t>
            </a:r>
            <a:r>
              <a:rPr lang="de-DE" dirty="0" err="1"/>
              <a:t>travelling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 err="1"/>
              <a:t>Redux</a:t>
            </a:r>
            <a:r>
              <a:rPr lang="de-DE" dirty="0"/>
              <a:t> kann </a:t>
            </a:r>
            <a:r>
              <a:rPr lang="de-DE" dirty="0" err="1"/>
              <a:t>overkill</a:t>
            </a:r>
            <a:r>
              <a:rPr lang="de-DE" dirty="0"/>
              <a:t> sein!</a:t>
            </a:r>
          </a:p>
          <a:p>
            <a:pPr lvl="1"/>
            <a:endParaRPr lang="de-DE" dirty="0"/>
          </a:p>
          <a:p>
            <a:r>
              <a:rPr lang="de-DE" dirty="0"/>
              <a:t>Verwenden, was am besten passt!</a:t>
            </a:r>
          </a:p>
          <a:p>
            <a:pPr lvl="1"/>
            <a:r>
              <a:rPr lang="de-DE" dirty="0"/>
              <a:t>Fünf Euro ins Phrasenschwein</a:t>
            </a:r>
          </a:p>
          <a:p>
            <a:pPr lvl="1"/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1868071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Komposition als Alternative zum Durchreichen von Properties</a:t>
            </a:r>
          </a:p>
          <a:p>
            <a:r>
              <a:rPr lang="de-DE" b="0" dirty="0">
                <a:solidFill>
                  <a:srgbClr val="36544F"/>
                </a:solidFill>
              </a:rPr>
              <a:t>Komponenten müssen ihre Kinder rendern</a:t>
            </a:r>
          </a:p>
          <a:p>
            <a:endParaRPr lang="de-DE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A2DA60B-BA9D-284D-8B1E-DA78925CCA79}"/>
              </a:ext>
            </a:extLst>
          </p:cNvPr>
          <p:cNvSpPr txBox="1"/>
          <p:nvPr/>
        </p:nvSpPr>
        <p:spPr>
          <a:xfrm>
            <a:off x="639914" y="2474157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() =&gt; { . . 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&lt;Layout&gt;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&lt;Sidebar&gt;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}&gt;Login&lt;/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&lt;Sidebar&gt;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&lt;/Layout&gt;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&lt;/Layout&gt;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835865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Pure Components als Funktion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React.memo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Analog zu </a:t>
            </a:r>
            <a:r>
              <a:rPr lang="de-DE" b="0" dirty="0" err="1">
                <a:solidFill>
                  <a:srgbClr val="36544F"/>
                </a:solidFill>
              </a:rPr>
              <a:t>React.PureComponent</a:t>
            </a:r>
            <a:r>
              <a:rPr lang="de-DE" b="0" dirty="0">
                <a:solidFill>
                  <a:srgbClr val="36544F"/>
                </a:solidFill>
              </a:rPr>
              <a:t> für Funktionen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Komponente wird nur neu gerendert, wenn sich eins der Properties verändert hat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50C6A51-6802-7A47-A7C9-EDF2BA637916}"/>
              </a:ext>
            </a:extLst>
          </p:cNvPr>
          <p:cNvSpPr txBox="1"/>
          <p:nvPr/>
        </p:nvSpPr>
        <p:spPr>
          <a:xfrm>
            <a:off x="1350273" y="2969618"/>
            <a:ext cx="91358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Message =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React.memo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&lt;h1&gt;{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props.msg.user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&lt;p&gt;{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props.msg.text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}&lt;/p&gt;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DF48E83-2ADE-3145-A3AA-6E6B5F769B4A}"/>
              </a:ext>
            </a:extLst>
          </p:cNvPr>
          <p:cNvSpPr/>
          <p:nvPr/>
        </p:nvSpPr>
        <p:spPr>
          <a:xfrm>
            <a:off x="4256550" y="267244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5F98CE69-D2F3-184F-ABB8-BC08C4342A4A}"/>
              </a:ext>
            </a:extLst>
          </p:cNvPr>
          <p:cNvCxnSpPr>
            <a:cxnSpLocks/>
          </p:cNvCxnSpPr>
          <p:nvPr/>
        </p:nvCxnSpPr>
        <p:spPr>
          <a:xfrm flipV="1">
            <a:off x="5693509" y="2982877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7666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Rendern unterbrechen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314827" y="3797848"/>
            <a:ext cx="727635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95617" y="3336183"/>
            <a:ext cx="7633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16.6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566198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kann das Rendern von Komponenten unterbrechen, während (asynchron) Daten geladen werden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Funktioniert aktuell (nur) für Code Splitting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57344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Fallback</a:t>
            </a:r>
            <a:r>
              <a:rPr lang="de-DE" dirty="0"/>
              <a:t> Komponente</a:t>
            </a:r>
            <a:br>
              <a:rPr lang="de-DE" dirty="0"/>
            </a:br>
            <a:r>
              <a:rPr lang="de-DE" sz="1800" b="0" dirty="0">
                <a:solidFill>
                  <a:srgbClr val="1778B8"/>
                </a:solidFill>
              </a:rPr>
              <a:t>http://localhost:9080/?</a:t>
            </a:r>
            <a:r>
              <a:rPr lang="de-DE" sz="1800" b="0" dirty="0" err="1">
                <a:solidFill>
                  <a:srgbClr val="1778B8"/>
                </a:solidFill>
              </a:rPr>
              <a:t>delay</a:t>
            </a:r>
            <a:endParaRPr lang="de-DE" b="0" dirty="0">
              <a:solidFill>
                <a:srgbClr val="1778B8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67814C5-2A7B-7A44-9D0C-226F96210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792" y="1896175"/>
            <a:ext cx="5594481" cy="469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327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16.x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ist sehr stabil</a:t>
            </a:r>
          </a:p>
          <a:p>
            <a:r>
              <a:rPr lang="de-DE" b="0" dirty="0">
                <a:solidFill>
                  <a:srgbClr val="36544F"/>
                </a:solidFill>
              </a:rPr>
              <a:t>Erste 16er-Version im September 2019</a:t>
            </a:r>
          </a:p>
          <a:p>
            <a:r>
              <a:rPr lang="de-DE" b="0" dirty="0">
                <a:solidFill>
                  <a:srgbClr val="36544F"/>
                </a:solidFill>
              </a:rPr>
              <a:t>Seitdem nur Minor-Versionen</a:t>
            </a:r>
          </a:p>
          <a:p>
            <a:r>
              <a:rPr lang="de-DE" b="0" dirty="0">
                <a:solidFill>
                  <a:srgbClr val="36544F"/>
                </a:solidFill>
              </a:rPr>
              <a:t>Trotzdem sehr viele neue Features, inklusive neuer Rendering Modus</a:t>
            </a:r>
          </a:p>
          <a:p>
            <a:r>
              <a:rPr lang="de-DE" b="0" dirty="0">
                <a:solidFill>
                  <a:srgbClr val="36544F"/>
                </a:solidFill>
              </a:rPr>
              <a:t>Gut geeignet für langlaufende Anwendungen</a:t>
            </a:r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EAD84F5-AD0B-AA48-A2D4-93173DF99E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997" y="4337560"/>
            <a:ext cx="6487159" cy="210394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18A56C11-7D16-CA4A-ACED-B21233D04E3E}"/>
              </a:ext>
            </a:extLst>
          </p:cNvPr>
          <p:cNvSpPr/>
          <p:nvPr/>
        </p:nvSpPr>
        <p:spPr>
          <a:xfrm>
            <a:off x="1517997" y="4034043"/>
            <a:ext cx="12731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 err="1">
                <a:solidFill>
                  <a:srgbClr val="3E729D"/>
                </a:solidFill>
                <a:latin typeface="Source Sans Pro" panose="020B0503030403020204" pitchFamily="34" charset="77"/>
              </a:rPr>
              <a:t>React</a:t>
            </a:r>
            <a:r>
              <a:rPr lang="de-DE" b="1" dirty="0">
                <a:solidFill>
                  <a:srgbClr val="3E729D"/>
                </a:solidFill>
              </a:rPr>
              <a:t> 16.x </a:t>
            </a:r>
          </a:p>
        </p:txBody>
      </p:sp>
    </p:spTree>
    <p:extLst>
      <p:ext uri="{BB962C8B-B14F-4D97-AF65-F5344CB8AC3E}">
        <p14:creationId xmlns:p14="http://schemas.microsoft.com/office/powerpoint/2010/main" val="28057375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Netzwerk </a:t>
            </a:r>
            <a:r>
              <a:rPr lang="de-DE" dirty="0" err="1"/>
              <a:t>Requests</a:t>
            </a:r>
            <a:br>
              <a:rPr lang="de-DE" dirty="0"/>
            </a:br>
            <a:r>
              <a:rPr lang="de-DE" sz="1800" b="0" dirty="0">
                <a:solidFill>
                  <a:srgbClr val="1778B8"/>
                </a:solidFill>
              </a:rPr>
              <a:t>http://localhost:9080/?</a:t>
            </a:r>
            <a:r>
              <a:rPr lang="de-DE" sz="1800" b="0" dirty="0" err="1">
                <a:solidFill>
                  <a:srgbClr val="1778B8"/>
                </a:solidFill>
              </a:rPr>
              <a:t>delay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035D890-93E9-5D45-867C-812BD1F31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157" y="1807042"/>
            <a:ext cx="5371607" cy="491956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D3518DEC-2727-0342-92AB-A72130169CFD}"/>
              </a:ext>
            </a:extLst>
          </p:cNvPr>
          <p:cNvSpPr/>
          <p:nvPr/>
        </p:nvSpPr>
        <p:spPr>
          <a:xfrm>
            <a:off x="2003729" y="5740842"/>
            <a:ext cx="1963972" cy="779228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400"/>
          </a:p>
        </p:txBody>
      </p:sp>
    </p:spTree>
    <p:extLst>
      <p:ext uri="{BB962C8B-B14F-4D97-AF65-F5344CB8AC3E}">
        <p14:creationId xmlns:p14="http://schemas.microsoft.com/office/powerpoint/2010/main" val="12329521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React.lazy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Code </a:t>
            </a:r>
            <a:r>
              <a:rPr lang="de-DE" b="0" dirty="0" err="1">
                <a:solidFill>
                  <a:srgbClr val="36544F"/>
                </a:solidFill>
              </a:rPr>
              <a:t>splitting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[16.6]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C192C82-4544-C949-A990-943BD68ECE67}"/>
              </a:ext>
            </a:extLst>
          </p:cNvPr>
          <p:cNvSpPr txBox="1"/>
          <p:nvPr/>
        </p:nvSpPr>
        <p:spPr>
          <a:xfrm>
            <a:off x="566782" y="3024176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lazy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4544EF8-8C26-1F49-AA56-FCA4B6CD86A5}"/>
              </a:ext>
            </a:extLst>
          </p:cNvPr>
          <p:cNvSpPr/>
          <p:nvPr/>
        </p:nvSpPr>
        <p:spPr>
          <a:xfrm>
            <a:off x="5941957" y="36898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Dynamic Import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0C30B987-8F38-4140-A5FC-A1099716AC66}"/>
              </a:ext>
            </a:extLst>
          </p:cNvPr>
          <p:cNvGrpSpPr/>
          <p:nvPr/>
        </p:nvGrpSpPr>
        <p:grpSpPr>
          <a:xfrm>
            <a:off x="4487314" y="3471810"/>
            <a:ext cx="4228465" cy="206608"/>
            <a:chOff x="4487314" y="3471810"/>
            <a:chExt cx="4228465" cy="206608"/>
          </a:xfrm>
        </p:grpSpPr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18130B83-1945-9B44-9D34-1005846C0C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15779" y="3471810"/>
              <a:ext cx="0" cy="20660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739A2AC0-D123-AF42-99D0-8AB382DA0F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87314" y="3471810"/>
              <a:ext cx="0" cy="20660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 Verbindung 9">
              <a:extLst>
                <a:ext uri="{FF2B5EF4-FFF2-40B4-BE49-F238E27FC236}">
                  <a16:creationId xmlns:a16="http://schemas.microsoft.com/office/drawing/2014/main" id="{09ECF7E9-FA83-274F-9F74-78478E3D37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87314" y="3678418"/>
              <a:ext cx="4228300" cy="0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686325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Zeigt </a:t>
            </a:r>
            <a:r>
              <a:rPr lang="de-DE" b="0" dirty="0" err="1">
                <a:solidFill>
                  <a:srgbClr val="36544F"/>
                </a:solidFill>
              </a:rPr>
              <a:t>Fallback</a:t>
            </a:r>
            <a:r>
              <a:rPr lang="de-DE" b="0" dirty="0">
                <a:solidFill>
                  <a:srgbClr val="36544F"/>
                </a:solidFill>
              </a:rPr>
              <a:t> Komponente an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Bis Komponente geladen ist, muss Spinner o.ä. angezeigt werden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B32D5AE-39CB-454C-A537-1A126347B5AC}"/>
              </a:ext>
            </a:extLst>
          </p:cNvPr>
          <p:cNvSpPr txBox="1"/>
          <p:nvPr/>
        </p:nvSpPr>
        <p:spPr>
          <a:xfrm>
            <a:off x="566782" y="3024176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={&lt;h1&gt;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...&lt;/h1&gt;}&gt;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7896562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Problem: "Flickern"</a:t>
            </a:r>
          </a:p>
          <a:p>
            <a:r>
              <a:rPr lang="de-DE" b="0" dirty="0">
                <a:solidFill>
                  <a:srgbClr val="36544F"/>
                </a:solidFill>
              </a:rPr>
              <a:t>Entsteht, wenn Ladezeiten eher schnell sind</a:t>
            </a:r>
          </a:p>
        </p:txBody>
      </p:sp>
    </p:spTree>
    <p:extLst>
      <p:ext uri="{BB962C8B-B14F-4D97-AF65-F5344CB8AC3E}">
        <p14:creationId xmlns:p14="http://schemas.microsoft.com/office/powerpoint/2010/main" val="269830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446B6-D914-F145-B9A8-FC64A5261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F7A6B46-1E94-364F-B729-32897850A6E8}"/>
              </a:ext>
            </a:extLst>
          </p:cNvPr>
          <p:cNvSpPr/>
          <p:nvPr/>
        </p:nvSpPr>
        <p:spPr>
          <a:xfrm>
            <a:off x="272879" y="4610648"/>
            <a:ext cx="936025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Concurrent</a:t>
            </a:r>
            <a:r>
              <a:rPr lang="de-DE" sz="8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8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4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34FE32C-66B4-A145-A59A-FF941BAE526E}"/>
              </a:ext>
            </a:extLst>
          </p:cNvPr>
          <p:cNvSpPr/>
          <p:nvPr/>
        </p:nvSpPr>
        <p:spPr>
          <a:xfrm>
            <a:off x="4495617" y="4148983"/>
            <a:ext cx="16369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16.7-alpha</a:t>
            </a:r>
            <a:endParaRPr lang="de-DE" b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1655AFA-BCAC-B54C-B904-7952B0680FB6}"/>
              </a:ext>
            </a:extLst>
          </p:cNvPr>
          <p:cNvSpPr/>
          <p:nvPr/>
        </p:nvSpPr>
        <p:spPr>
          <a:xfrm>
            <a:off x="5702117" y="4035972"/>
            <a:ext cx="10502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b="1" dirty="0" err="1">
                <a:solidFill>
                  <a:srgbClr val="FB8E20"/>
                </a:solidFill>
                <a:latin typeface="Source Sans Pro" panose="020B0503030403020204" pitchFamily="34" charset="77"/>
              </a:rPr>
              <a:t>unstable</a:t>
            </a:r>
            <a:r>
              <a:rPr lang="de-DE" sz="16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!</a:t>
            </a:r>
            <a:endParaRPr lang="de-DE" b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617308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0116446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Komponenten können vor-gerendert werden, ohne sofort sichtbar zu sein</a:t>
            </a:r>
          </a:p>
          <a:p>
            <a:pPr lvl="1"/>
            <a:r>
              <a:rPr lang="de-DE" dirty="0"/>
              <a:t>Ohne Nachteile für sichtbare Komponenten (Performance)</a:t>
            </a:r>
          </a:p>
          <a:p>
            <a:pPr lvl="1"/>
            <a:endParaRPr lang="de-DE" dirty="0"/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7151377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Komponenten können vor-gerendert werden, ohne sofort sichtbar zu sein</a:t>
            </a:r>
          </a:p>
          <a:p>
            <a:pPr lvl="1"/>
            <a:r>
              <a:rPr lang="de-DE" dirty="0"/>
              <a:t>Ohne Nachteile für sichtbare Komponenten (Performance)</a:t>
            </a:r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Besseres Umgehen mit IO</a:t>
            </a:r>
          </a:p>
          <a:p>
            <a:pPr lvl="1"/>
            <a:r>
              <a:rPr lang="de-DE" dirty="0"/>
              <a:t>Einheitliche API für das Arbeiten mit asynchronen Daten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Pausieren des </a:t>
            </a:r>
            <a:r>
              <a:rPr lang="de-DE" b="0" dirty="0" err="1">
                <a:solidFill>
                  <a:srgbClr val="36544F"/>
                </a:solidFill>
              </a:rPr>
              <a:t>Renders</a:t>
            </a:r>
            <a:r>
              <a:rPr lang="de-DE" b="0" dirty="0">
                <a:solidFill>
                  <a:srgbClr val="36544F"/>
                </a:solidFill>
              </a:rPr>
              <a:t> von 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77"/>
              </a:rPr>
              <a:t>einem Teil </a:t>
            </a:r>
            <a:r>
              <a:rPr lang="de-DE" b="0" dirty="0">
                <a:solidFill>
                  <a:srgbClr val="36544F"/>
                </a:solidFill>
              </a:rPr>
              <a:t>der </a:t>
            </a:r>
            <a:r>
              <a:rPr lang="de-DE" b="0" dirty="0" err="1">
                <a:solidFill>
                  <a:srgbClr val="36544F"/>
                </a:solidFill>
              </a:rPr>
              <a:t>Komponeten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0004902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Asynchrones Rendern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D801BB99-94DA-ED49-AA1C-5F21F2478AD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Unterscheidung in </a:t>
            </a:r>
            <a:r>
              <a:rPr lang="de-DE" dirty="0" err="1"/>
              <a:t>Render</a:t>
            </a:r>
            <a:r>
              <a:rPr lang="de-DE" dirty="0"/>
              <a:t>- und Commit-Phase</a:t>
            </a:r>
          </a:p>
          <a:p>
            <a:pPr lvl="1"/>
            <a:r>
              <a:rPr lang="de-DE" dirty="0" err="1"/>
              <a:t>Render</a:t>
            </a:r>
            <a:r>
              <a:rPr lang="de-DE" dirty="0"/>
              <a:t> Phase ist "pure", darf keine Nebeneffekte haben</a:t>
            </a:r>
          </a:p>
          <a:p>
            <a:pPr lvl="1"/>
            <a:r>
              <a:rPr lang="de-DE" dirty="0"/>
              <a:t>Deswegen neue </a:t>
            </a:r>
            <a:r>
              <a:rPr lang="de-DE" dirty="0" err="1"/>
              <a:t>Lifecycle</a:t>
            </a:r>
            <a:r>
              <a:rPr lang="de-DE" dirty="0"/>
              <a:t>-Methoden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7105F76-D987-8A43-A256-B4EF52A0E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517" y="2420439"/>
            <a:ext cx="6684778" cy="3657859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8D5B51F0-5710-6D47-9546-01B5F7087968}"/>
              </a:ext>
            </a:extLst>
          </p:cNvPr>
          <p:cNvSpPr/>
          <p:nvPr/>
        </p:nvSpPr>
        <p:spPr>
          <a:xfrm>
            <a:off x="203200" y="6465899"/>
            <a:ext cx="83373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hlinkClick r:id="rId3"/>
              </a:rPr>
              <a:t>http://projects.wojtekmaj.pl/react-lifecycle-methods-diagram/</a:t>
            </a:r>
            <a:endParaRPr lang="de-DE" dirty="0"/>
          </a:p>
          <a:p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F711723-C4A9-2E42-855B-EA82EB5BC155}"/>
              </a:ext>
            </a:extLst>
          </p:cNvPr>
          <p:cNvSpPr/>
          <p:nvPr/>
        </p:nvSpPr>
        <p:spPr>
          <a:xfrm>
            <a:off x="2554654" y="6078298"/>
            <a:ext cx="637442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dan_abramov</a:t>
            </a:r>
            <a:r>
              <a:rPr lang="de-DE" sz="1200" dirty="0">
                <a:solidFill>
                  <a:srgbClr val="41719C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Source Sans Pro" panose="020B0503030403020204" pitchFamily="34" charset="77"/>
              </a:rPr>
              <a:t>/981712092611989509</a:t>
            </a:r>
          </a:p>
        </p:txBody>
      </p:sp>
    </p:spTree>
    <p:extLst>
      <p:ext uri="{BB962C8B-B14F-4D97-AF65-F5344CB8AC3E}">
        <p14:creationId xmlns:p14="http://schemas.microsoft.com/office/powerpoint/2010/main" val="9277668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Mode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Concurrent</a:t>
            </a:r>
            <a:r>
              <a:rPr lang="de-DE" dirty="0"/>
              <a:t> Mode [16.7]</a:t>
            </a:r>
          </a:p>
          <a:p>
            <a:pPr lvl="1"/>
            <a:r>
              <a:rPr lang="de-DE" dirty="0" err="1"/>
              <a:t>Concurrent</a:t>
            </a:r>
            <a:r>
              <a:rPr lang="de-DE" dirty="0"/>
              <a:t> Mode muss explizit eingeschaltet werden</a:t>
            </a:r>
          </a:p>
          <a:p>
            <a:pPr lvl="1"/>
            <a:r>
              <a:rPr lang="de-DE" dirty="0"/>
              <a:t>Geht auf jeder Ebene in der Anwendung</a:t>
            </a:r>
          </a:p>
          <a:p>
            <a:pPr lvl="2"/>
            <a:r>
              <a:rPr lang="de-DE" dirty="0"/>
              <a:t>Sehr gut für Migration, falls es Probleme gibt</a:t>
            </a:r>
          </a:p>
          <a:p>
            <a:pPr lvl="1"/>
            <a:endParaRPr lang="de-DE" dirty="0"/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7DB68B7-95A7-E243-AB75-2582489E44CB}"/>
              </a:ext>
            </a:extLst>
          </p:cNvPr>
          <p:cNvSpPr txBox="1"/>
          <p:nvPr/>
        </p:nvSpPr>
        <p:spPr>
          <a:xfrm>
            <a:off x="566947" y="3429000"/>
            <a:ext cx="91358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ReactDOM.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createRoot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getDocumentById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("..."))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React.StrictMode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React.ConcurrentMode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ErrorHandler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&lt;App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ErrorHandler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React.ConcurrentMode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React.StrictMode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609597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Alles neu?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956303" y="3797848"/>
            <a:ext cx="3993402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Fiber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95617" y="3336183"/>
            <a:ext cx="13484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React</a:t>
            </a: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 16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04780137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mit </a:t>
            </a:r>
            <a:r>
              <a:rPr lang="de-DE" dirty="0" err="1"/>
              <a:t>Concurrent</a:t>
            </a:r>
            <a:r>
              <a:rPr lang="de-DE" dirty="0"/>
              <a:t> Mode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Flickern verhindern mit </a:t>
            </a:r>
            <a:r>
              <a:rPr lang="de-DE" b="0" dirty="0" err="1">
                <a:solidFill>
                  <a:srgbClr val="36544F"/>
                </a:solidFill>
              </a:rPr>
              <a:t>Concurrent</a:t>
            </a:r>
            <a:r>
              <a:rPr lang="de-DE" b="0" dirty="0">
                <a:solidFill>
                  <a:srgbClr val="36544F"/>
                </a:solidFill>
              </a:rPr>
              <a:t> Mode</a:t>
            </a:r>
          </a:p>
          <a:p>
            <a:r>
              <a:rPr lang="de-DE" b="0" dirty="0" err="1">
                <a:solidFill>
                  <a:srgbClr val="1778B8"/>
                </a:solidFill>
              </a:rPr>
              <a:t>maxDuration</a:t>
            </a:r>
            <a:r>
              <a:rPr lang="de-DE" b="0" dirty="0">
                <a:solidFill>
                  <a:srgbClr val="36544F"/>
                </a:solidFill>
              </a:rPr>
              <a:t> legt eine Zeit fest, bis </a:t>
            </a:r>
            <a:r>
              <a:rPr lang="de-DE" b="0" dirty="0" err="1">
                <a:solidFill>
                  <a:srgbClr val="9E60B8"/>
                </a:solidFill>
              </a:rPr>
              <a:t>fallback</a:t>
            </a:r>
            <a:r>
              <a:rPr lang="de-DE" b="0" dirty="0">
                <a:solidFill>
                  <a:srgbClr val="36544F"/>
                </a:solidFill>
              </a:rPr>
              <a:t> gerendert wird</a:t>
            </a:r>
          </a:p>
          <a:p>
            <a:r>
              <a:rPr lang="de-DE" b="0" dirty="0">
                <a:solidFill>
                  <a:srgbClr val="36544F"/>
                </a:solidFill>
              </a:rPr>
              <a:t>Bis dahin wird bestehende Komponente angezeigt</a:t>
            </a:r>
          </a:p>
          <a:p>
            <a:r>
              <a:rPr lang="de-DE" b="0" dirty="0">
                <a:solidFill>
                  <a:srgbClr val="36544F"/>
                </a:solidFill>
              </a:rPr>
              <a:t>Vor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16.7 nicht / nur schwer möglich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DDA61E6-F020-9247-BBAB-37B0CADA31F0}"/>
              </a:ext>
            </a:extLst>
          </p:cNvPr>
          <p:cNvSpPr txBox="1"/>
          <p:nvPr/>
        </p:nvSpPr>
        <p:spPr>
          <a:xfrm>
            <a:off x="203036" y="3024176"/>
            <a:ext cx="949959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maxDuration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={100}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={&lt;h1&gt;...&lt;/h1&gt;}&gt;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7484684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Fallback</a:t>
            </a:r>
            <a:r>
              <a:rPr lang="de-DE" dirty="0"/>
              <a:t> Komponente mit </a:t>
            </a:r>
            <a:r>
              <a:rPr lang="de-DE" dirty="0" err="1"/>
              <a:t>maxDuration</a:t>
            </a:r>
            <a:r>
              <a:rPr lang="de-DE" dirty="0"/>
              <a:t> [16.7-alpha]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013C8F0-8947-8E4B-BE1C-916293F458EA}"/>
              </a:ext>
            </a:extLst>
          </p:cNvPr>
          <p:cNvSpPr txBox="1"/>
          <p:nvPr/>
        </p:nvSpPr>
        <p:spPr>
          <a:xfrm>
            <a:off x="444500" y="1447800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http://localhost:9081</a:t>
            </a:r>
          </a:p>
        </p:txBody>
      </p:sp>
    </p:spTree>
    <p:extLst>
      <p:ext uri="{BB962C8B-B14F-4D97-AF65-F5344CB8AC3E}">
        <p14:creationId xmlns:p14="http://schemas.microsoft.com/office/powerpoint/2010/main" val="179947551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Ausblick [16.7]: </a:t>
            </a:r>
            <a:r>
              <a:rPr lang="de-DE" b="0" dirty="0">
                <a:solidFill>
                  <a:srgbClr val="36544F"/>
                </a:solidFill>
              </a:rPr>
              <a:t>Weitere Anwendungsfälle</a:t>
            </a:r>
          </a:p>
          <a:p>
            <a:r>
              <a:rPr lang="de-DE" b="0" i="1" dirty="0">
                <a:solidFill>
                  <a:srgbClr val="36544F"/>
                </a:solidFill>
              </a:rPr>
              <a:t>Alle gezeigten Beispiele verwenden </a:t>
            </a:r>
            <a:r>
              <a:rPr lang="de-DE" b="0" i="1" dirty="0" err="1">
                <a:solidFill>
                  <a:srgbClr val="36544F"/>
                </a:solidFill>
              </a:rPr>
              <a:t>unstable</a:t>
            </a:r>
            <a:r>
              <a:rPr lang="de-DE" b="0" i="1" dirty="0">
                <a:solidFill>
                  <a:srgbClr val="36544F"/>
                </a:solidFill>
              </a:rPr>
              <a:t> API!!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AE7D16A-2FF0-D744-B8FE-0E1A709E93C8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9579640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Daten laden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/>
              <a:t>REST Aufrufe mit </a:t>
            </a:r>
            <a:r>
              <a:rPr lang="de-DE" b="0" dirty="0" err="1"/>
              <a:t>fetch</a:t>
            </a:r>
            <a:endParaRPr lang="de-DE" b="0" dirty="0"/>
          </a:p>
          <a:p>
            <a:pPr lvl="1"/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DD6358C-889B-2145-ACDA-60BE3379F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650" y="1463923"/>
            <a:ext cx="5138049" cy="512721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04C1066-E8C6-4E4C-B855-06020BAC77F3}"/>
              </a:ext>
            </a:extLst>
          </p:cNvPr>
          <p:cNvSpPr/>
          <p:nvPr/>
        </p:nvSpPr>
        <p:spPr>
          <a:xfrm>
            <a:off x="725951" y="2631304"/>
            <a:ext cx="10139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api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logs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19EF0C8-8717-704E-90B9-9B1E68B98C23}"/>
              </a:ext>
            </a:extLst>
          </p:cNvPr>
          <p:cNvSpPr/>
          <p:nvPr/>
        </p:nvSpPr>
        <p:spPr>
          <a:xfrm>
            <a:off x="675151" y="4778482"/>
            <a:ext cx="11067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api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5DFE2F27-F45F-364B-9BDA-34C3B1B727C0}"/>
              </a:ext>
            </a:extLst>
          </p:cNvPr>
          <p:cNvCxnSpPr>
            <a:cxnSpLocks/>
          </p:cNvCxnSpPr>
          <p:nvPr/>
        </p:nvCxnSpPr>
        <p:spPr>
          <a:xfrm flipH="1">
            <a:off x="1781910" y="4947759"/>
            <a:ext cx="65649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074CCCE4-220E-4046-9B12-76F558193432}"/>
              </a:ext>
            </a:extLst>
          </p:cNvPr>
          <p:cNvCxnSpPr>
            <a:cxnSpLocks/>
          </p:cNvCxnSpPr>
          <p:nvPr/>
        </p:nvCxnSpPr>
        <p:spPr>
          <a:xfrm flipV="1">
            <a:off x="10837009" y="3821636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A0165B7F-1D68-054A-91BC-B5230D717F33}"/>
              </a:ext>
            </a:extLst>
          </p:cNvPr>
          <p:cNvCxnSpPr>
            <a:cxnSpLocks/>
          </p:cNvCxnSpPr>
          <p:nvPr/>
        </p:nvCxnSpPr>
        <p:spPr>
          <a:xfrm flipH="1">
            <a:off x="1781910" y="2821618"/>
            <a:ext cx="65649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EFA5D587-5606-034E-A657-8CBC2E0CC258}"/>
              </a:ext>
            </a:extLst>
          </p:cNvPr>
          <p:cNvSpPr txBox="1"/>
          <p:nvPr/>
        </p:nvSpPr>
        <p:spPr>
          <a:xfrm>
            <a:off x="8509000" y="7951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6358210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asynchrones Daten laden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"Klassisches" Daten laden</a:t>
            </a:r>
          </a:p>
          <a:p>
            <a:pPr lvl="1"/>
            <a:r>
              <a:rPr lang="de-DE" dirty="0"/>
              <a:t>In </a:t>
            </a:r>
            <a:r>
              <a:rPr lang="de-DE" dirty="0" err="1"/>
              <a:t>componentDidMount</a:t>
            </a:r>
            <a:r>
              <a:rPr lang="de-DE" dirty="0"/>
              <a:t> Daten das Laden anstoßen</a:t>
            </a:r>
          </a:p>
          <a:p>
            <a:pPr lvl="1"/>
            <a:r>
              <a:rPr lang="de-DE" dirty="0"/>
              <a:t>In der Zwischenzeit </a:t>
            </a:r>
            <a:r>
              <a:rPr lang="de-DE" dirty="0" err="1"/>
              <a:t>Loading</a:t>
            </a:r>
            <a:r>
              <a:rPr lang="de-DE" dirty="0"/>
              <a:t> </a:t>
            </a:r>
            <a:r>
              <a:rPr lang="de-DE" dirty="0" err="1"/>
              <a:t>Indicator</a:t>
            </a:r>
            <a:r>
              <a:rPr lang="de-DE" dirty="0"/>
              <a:t> anzeigen</a:t>
            </a:r>
          </a:p>
          <a:p>
            <a:pPr lvl="1"/>
            <a:endParaRPr lang="de-DE" dirty="0"/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7DB68B7-95A7-E243-AB75-2582489E44CB}"/>
              </a:ext>
            </a:extLst>
          </p:cNvPr>
          <p:cNvSpPr txBox="1"/>
          <p:nvPr/>
        </p:nvSpPr>
        <p:spPr>
          <a:xfrm>
            <a:off x="566947" y="2603500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async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(!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&lt;h1&gt;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...&lt;/h1&gt;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D5BCCEC-AA67-BF4D-B8B8-60B20825721D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4438662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r>
              <a:rPr lang="de-DE" dirty="0"/>
              <a:t> - 1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endParaRPr lang="de-DE" dirty="0"/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Vor dem Rendern wird Funktion aufgerufen die Daten liefert – oder auch nicht</a:t>
            </a:r>
          </a:p>
          <a:p>
            <a:pPr lvl="1"/>
            <a:r>
              <a:rPr lang="de-DE" dirty="0"/>
              <a:t>Sobald die Funktion (später) Daten liefert, wird die Komponente gerendert</a:t>
            </a:r>
          </a:p>
          <a:p>
            <a:pPr lvl="1"/>
            <a:endParaRPr lang="de-DE" b="0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770147" y="3569782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LogsResource.read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 // kehrt nur mit Daten zurück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&lt;&gt; ...geladene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hier anzeigen... &lt;/&gt;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3458412-7BA8-4147-80AA-D87D83F79556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02453464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r>
              <a:rPr lang="de-DE" dirty="0"/>
              <a:t> - 2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endParaRPr lang="de-DE" dirty="0"/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Vor dem Rendern wird Funktion aufgerufen die Daten liefert – oder auch nicht</a:t>
            </a:r>
          </a:p>
          <a:p>
            <a:pPr lvl="1"/>
            <a:r>
              <a:rPr lang="de-DE" dirty="0"/>
              <a:t>Sobald die Funktion (später) Daten liefert, wird die Komponente gerendert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Komponente wird irgendwo im </a:t>
            </a:r>
            <a:r>
              <a:rPr lang="de-DE" b="0" dirty="0" err="1">
                <a:solidFill>
                  <a:srgbClr val="36544F"/>
                </a:solidFill>
              </a:rPr>
              <a:t>Tree</a:t>
            </a:r>
            <a:r>
              <a:rPr lang="de-DE" b="0" dirty="0">
                <a:solidFill>
                  <a:srgbClr val="36544F"/>
                </a:solidFill>
              </a:rPr>
              <a:t> mit </a:t>
            </a:r>
            <a:r>
              <a:rPr lang="de-DE" b="0" dirty="0" err="1">
                <a:solidFill>
                  <a:srgbClr val="FB8E20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umschlossen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770147" y="3569782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LogsResource.read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 // kehrt nur mit Daten zurück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 ...geladene Logs hier anzeigen... &lt;/&gt;;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DashboardPage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Suspense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maxDuration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={...}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={...}&gt;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02DED23-4883-174C-8C80-0159FB1E4468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68455433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r>
              <a:rPr lang="de-DE" dirty="0"/>
              <a:t> - 3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-cache</a:t>
            </a:r>
            <a:r>
              <a:rPr lang="de-DE" b="0" dirty="0"/>
              <a:t> (</a:t>
            </a:r>
            <a:r>
              <a:rPr lang="de-DE" b="0" dirty="0" err="1"/>
              <a:t>zzt</a:t>
            </a:r>
            <a:r>
              <a:rPr lang="de-DE" b="0" dirty="0"/>
              <a:t> 2.0.0-alpha)</a:t>
            </a:r>
            <a:r>
              <a:rPr lang="de-DE" b="0" dirty="0">
                <a:solidFill>
                  <a:srgbClr val="36544F"/>
                </a:solidFill>
              </a:rPr>
              <a:t>: Noch experimentell!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Geladene Daten (</a:t>
            </a:r>
            <a:r>
              <a:rPr lang="de-DE" b="0" dirty="0" err="1">
                <a:solidFill>
                  <a:srgbClr val="9E60B8"/>
                </a:solidFill>
              </a:rPr>
              <a:t>Resourcen</a:t>
            </a:r>
            <a:r>
              <a:rPr lang="de-DE" b="0" dirty="0">
                <a:solidFill>
                  <a:srgbClr val="36544F"/>
                </a:solidFill>
              </a:rPr>
              <a:t>) können </a:t>
            </a:r>
            <a:r>
              <a:rPr lang="de-DE" b="0" dirty="0" err="1">
                <a:solidFill>
                  <a:srgbClr val="36544F"/>
                </a:solidFill>
              </a:rPr>
              <a:t>gecached</a:t>
            </a:r>
            <a:r>
              <a:rPr lang="de-DE" b="0" dirty="0">
                <a:solidFill>
                  <a:srgbClr val="36544F"/>
                </a:solidFill>
              </a:rPr>
              <a:t> werden</a:t>
            </a:r>
          </a:p>
          <a:p>
            <a:pPr lvl="1"/>
            <a:r>
              <a:rPr lang="de-DE" dirty="0"/>
              <a:t>Wenn Daten noch nicht vorhanden, werden sie vom Server gelesen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566947" y="260350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unstable_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createResource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-cache";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Liefert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Promise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zurück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loadLogsFromApi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("http://localhost:9000/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LogsResource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unstable_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createResource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loadLogsFromApi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9BC1F7E-3B5B-8B4C-A520-AE67BEEA66B5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6846091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/>
              <a:t>Demo: </a:t>
            </a:r>
            <a:r>
              <a:rPr lang="de-DE" b="0" dirty="0" err="1"/>
              <a:t>Suspense</a:t>
            </a:r>
            <a:r>
              <a:rPr lang="de-DE" b="0" dirty="0"/>
              <a:t> an diversen Stellen</a:t>
            </a:r>
          </a:p>
          <a:p>
            <a:pPr marL="0" indent="0">
              <a:buNone/>
            </a:pPr>
            <a:r>
              <a:rPr lang="de-DE" sz="1800" b="0" dirty="0">
                <a:solidFill>
                  <a:srgbClr val="1778B8"/>
                </a:solidFill>
              </a:rPr>
              <a:t>http://localhost:9081/</a:t>
            </a:r>
            <a:r>
              <a:rPr lang="de-DE" sz="1800" b="0" dirty="0" err="1">
                <a:solidFill>
                  <a:srgbClr val="1778B8"/>
                </a:solidFill>
              </a:rPr>
              <a:t>dashboard?delayfetch</a:t>
            </a:r>
            <a:endParaRPr lang="de-DE" b="0" dirty="0">
              <a:solidFill>
                <a:srgbClr val="1778B8"/>
              </a:solidFill>
            </a:endParaRPr>
          </a:p>
          <a:p>
            <a:pPr lvl="1"/>
            <a:endParaRPr lang="de-DE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074CCCE4-220E-4046-9B12-76F558193432}"/>
              </a:ext>
            </a:extLst>
          </p:cNvPr>
          <p:cNvCxnSpPr>
            <a:cxnSpLocks/>
          </p:cNvCxnSpPr>
          <p:nvPr/>
        </p:nvCxnSpPr>
        <p:spPr>
          <a:xfrm flipV="1">
            <a:off x="10837009" y="3821636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>
            <a:extLst>
              <a:ext uri="{FF2B5EF4-FFF2-40B4-BE49-F238E27FC236}">
                <a16:creationId xmlns:a16="http://schemas.microsoft.com/office/drawing/2014/main" id="{CE704DDD-653D-F545-A82D-B1859F8A5E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4573" y="3569119"/>
            <a:ext cx="2959100" cy="178632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E58829C1-DA5E-FE48-8541-C21DAEE3A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2568" y="5706508"/>
            <a:ext cx="2945579" cy="8846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D32D118-581D-9E4F-8E30-94AF211A07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0100" y="2170170"/>
            <a:ext cx="3028047" cy="1092730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D70672CC-DD1F-3F4D-B4A0-80A187E5D489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95077012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Wie funktioniert das eigentlich?</a:t>
            </a:r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1ECE952-3019-D941-A049-5C45E871A8ED}"/>
              </a:ext>
            </a:extLst>
          </p:cNvPr>
          <p:cNvSpPr txBox="1"/>
          <p:nvPr/>
        </p:nvSpPr>
        <p:spPr>
          <a:xfrm>
            <a:off x="385073" y="2415620"/>
            <a:ext cx="106893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const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LogsResource.read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👇 wird nur ausgeführt, wenn </a:t>
            </a:r>
            <a:r>
              <a:rPr lang="de-DE" b="1" dirty="0" err="1">
                <a:solidFill>
                  <a:srgbClr val="1778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zurückgeliefert wird: 🤔🤔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&lt;&gt; ... Logs hier anzeigen ... &lt;/&gt;;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A44D85F-F094-EB48-9429-BB7C1E253971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135691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2018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23D09C8-2D74-004A-8535-B8725BAF3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124" y="939800"/>
            <a:ext cx="6520650" cy="179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2853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Response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nutzen, um Vorschauen zu laden</a:t>
            </a:r>
            <a:br>
              <a:rPr lang="de-DE" dirty="0"/>
            </a:br>
            <a:r>
              <a:rPr lang="de-DE" sz="2000" b="0" dirty="0">
                <a:solidFill>
                  <a:srgbClr val="36544F"/>
                </a:solidFill>
              </a:rPr>
              <a:t>Demo: </a:t>
            </a:r>
            <a:r>
              <a:rPr lang="de-DE" sz="2000" b="0" dirty="0">
                <a:solidFill>
                  <a:srgbClr val="1778B8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http://localhost:9081/?delayimg</a:t>
            </a:r>
            <a:r>
              <a:rPr lang="de-DE" sz="2000" b="0" dirty="0">
                <a:solidFill>
                  <a:srgbClr val="1778B8"/>
                </a:solidFill>
              </a:rPr>
              <a:t> </a:t>
            </a:r>
            <a:br>
              <a:rPr lang="de-DE" dirty="0">
                <a:solidFill>
                  <a:srgbClr val="1778B8"/>
                </a:solidFill>
              </a:rPr>
            </a:br>
            <a:endParaRPr lang="de-DE" dirty="0">
              <a:solidFill>
                <a:srgbClr val="1778B8"/>
              </a:solidFill>
            </a:endParaRPr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F4986662-A05C-5B46-A105-CE94D6327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4625" y="1768731"/>
            <a:ext cx="5098575" cy="4822402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EAB532FB-20C5-D44B-BB81-BD2E219EC944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38124433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Vorher – </a:t>
            </a:r>
            <a:r>
              <a:rPr lang="de-DE" u="sng" dirty="0"/>
              <a:t>ohne</a:t>
            </a:r>
            <a:r>
              <a:rPr lang="de-DE" dirty="0"/>
              <a:t> Vorschau, so wie gewohnt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385073" y="1502688"/>
            <a:ext cx="913585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`/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avatars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svg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`;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="Avatar"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ChatMessage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="Message"&gt;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message.user.id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props.message.text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647125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Avatar Komponente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385073" y="1502688"/>
            <a:ext cx="91358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`/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avatars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svg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`;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ImageResource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//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sym typeface="Wingdings" pitchFamily="2" charset="2"/>
              </a:rPr>
              <a:t>&lt;-- "Wartet" auf Image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="Avatar"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E6544F4-676B-9A47-A540-F003254628CA}"/>
              </a:ext>
            </a:extLst>
          </p:cNvPr>
          <p:cNvSpPr/>
          <p:nvPr/>
        </p:nvSpPr>
        <p:spPr>
          <a:xfrm>
            <a:off x="2630937" y="6245385"/>
            <a:ext cx="72009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credits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: @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jaredpalmer</a:t>
            </a:r>
            <a:endParaRPr lang="de-DE" dirty="0">
              <a:solidFill>
                <a:srgbClr val="1778B8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  <a:p>
            <a:pPr algn="r"/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github.com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jaredpalmer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/react-conf-2018/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blob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master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full-suspense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src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components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ArtistDetails.js</a:t>
            </a:r>
            <a:endParaRPr lang="de-DE" sz="1200" dirty="0">
              <a:solidFill>
                <a:srgbClr val="1778B8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20307F8-1526-7E4D-892C-F9AFD932B6CA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1700196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Image </a:t>
            </a:r>
            <a:r>
              <a:rPr lang="de-DE" dirty="0" err="1"/>
              <a:t>Resource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385073" y="1502688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`/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avatars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svg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`;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ImageResource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//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sym typeface="Wingdings" pitchFamily="2" charset="2"/>
              </a:rPr>
              <a:t>&lt;-- "Wartet" auf Image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="Avatar"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ImageResource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unstable_createResource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source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new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Promise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resolve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Image();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img.src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source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img.onload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resolve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E6544F4-676B-9A47-A540-F003254628CA}"/>
              </a:ext>
            </a:extLst>
          </p:cNvPr>
          <p:cNvSpPr/>
          <p:nvPr/>
        </p:nvSpPr>
        <p:spPr>
          <a:xfrm>
            <a:off x="2630937" y="6245385"/>
            <a:ext cx="72009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credits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: @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jaredpalmer</a:t>
            </a:r>
            <a:endParaRPr lang="de-DE" dirty="0">
              <a:solidFill>
                <a:srgbClr val="1778B8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  <a:p>
            <a:pPr algn="r"/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github.com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jaredpalmer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/react-conf-2018/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blob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master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full-suspense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src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components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ArtistDetails.js</a:t>
            </a:r>
            <a:endParaRPr lang="de-DE" sz="1200" dirty="0">
              <a:solidFill>
                <a:srgbClr val="1778B8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93527D8-962B-724F-908B-F1BEE36D39F1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DF38B160-ACEA-B744-9178-A580235B3964}"/>
              </a:ext>
            </a:extLst>
          </p:cNvPr>
          <p:cNvSpPr/>
          <p:nvPr/>
        </p:nvSpPr>
        <p:spPr>
          <a:xfrm>
            <a:off x="4882881" y="4147743"/>
            <a:ext cx="326191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"Trick", um zu warten, bis der Browser ein Image geladen hat</a:t>
            </a:r>
          </a:p>
        </p:txBody>
      </p: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652CA389-E9B4-BC45-BC4B-645FCF414CF9}"/>
              </a:ext>
            </a:extLst>
          </p:cNvPr>
          <p:cNvCxnSpPr>
            <a:cxnSpLocks/>
          </p:cNvCxnSpPr>
          <p:nvPr/>
        </p:nvCxnSpPr>
        <p:spPr>
          <a:xfrm>
            <a:off x="4601662" y="4425026"/>
            <a:ext cx="191548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33F0E7A2-EBFB-034B-8DA4-D07D7103DA6F}"/>
              </a:ext>
            </a:extLst>
          </p:cNvPr>
          <p:cNvCxnSpPr>
            <a:cxnSpLocks/>
          </p:cNvCxnSpPr>
          <p:nvPr/>
        </p:nvCxnSpPr>
        <p:spPr>
          <a:xfrm flipV="1">
            <a:off x="4604153" y="4013656"/>
            <a:ext cx="8815" cy="85295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0A843419-818F-044A-9A0A-CFBCC055653B}"/>
              </a:ext>
            </a:extLst>
          </p:cNvPr>
          <p:cNvCxnSpPr>
            <a:cxnSpLocks/>
          </p:cNvCxnSpPr>
          <p:nvPr/>
        </p:nvCxnSpPr>
        <p:spPr>
          <a:xfrm>
            <a:off x="4421419" y="4866607"/>
            <a:ext cx="1915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5FB7223C-EA83-0F40-BDE4-D57554A6ABAE}"/>
              </a:ext>
            </a:extLst>
          </p:cNvPr>
          <p:cNvCxnSpPr>
            <a:cxnSpLocks/>
          </p:cNvCxnSpPr>
          <p:nvPr/>
        </p:nvCxnSpPr>
        <p:spPr>
          <a:xfrm>
            <a:off x="4430207" y="4013655"/>
            <a:ext cx="1915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687522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Einbinden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385073" y="2196237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ChatMessage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="Message"&gt;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={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dummy.svg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/&gt;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}&gt;</a:t>
            </a:r>
          </a:p>
          <a:p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&lt;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Avatar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message.user.id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/&gt;</a:t>
            </a:r>
          </a:p>
          <a:p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&lt;/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props.message.text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AFE4203-617F-C749-BD78-2B2358FD5713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80494811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–  Zusammenfassung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Ab </a:t>
            </a:r>
            <a:r>
              <a:rPr lang="de-DE" dirty="0" err="1"/>
              <a:t>React</a:t>
            </a:r>
            <a:r>
              <a:rPr lang="de-DE" dirty="0"/>
              <a:t> 16.6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Funktioniert ohne </a:t>
            </a:r>
            <a:r>
              <a:rPr lang="de-DE" dirty="0" err="1"/>
              <a:t>Concurrent</a:t>
            </a:r>
            <a:r>
              <a:rPr lang="de-DE" dirty="0"/>
              <a:t> Mode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Concurrent</a:t>
            </a:r>
            <a:r>
              <a:rPr lang="de-DE" dirty="0"/>
              <a:t> Mode kann ab </a:t>
            </a:r>
            <a:r>
              <a:rPr lang="de-DE" dirty="0" err="1"/>
              <a:t>React</a:t>
            </a:r>
            <a:r>
              <a:rPr lang="de-DE" dirty="0"/>
              <a:t> 16.7 aktiviert werden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Nicht mehr notwendig, </a:t>
            </a:r>
            <a:r>
              <a:rPr lang="de-DE" dirty="0" err="1"/>
              <a:t>Lifecycle</a:t>
            </a:r>
            <a:r>
              <a:rPr lang="de-DE" dirty="0"/>
              <a:t>-Methoden zu implementieren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Funktioniert auch in Funktionskomponenten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Cache API noch nicht stabil und nicht Feature komplett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57DE15D-1549-A642-BF6A-2696EA725357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03722988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everywhere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538718" y="3797848"/>
            <a:ext cx="482856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3910401" y="3336183"/>
            <a:ext cx="16369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16.7-</a:t>
            </a:r>
            <a:r>
              <a:rPr lang="de-DE" sz="24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alpha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6081703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everywhere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538718" y="3797848"/>
            <a:ext cx="482856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3910401" y="3336183"/>
            <a:ext cx="16369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16.7-</a:t>
            </a:r>
            <a:r>
              <a:rPr lang="de-DE" sz="24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alpha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CC7261E-346B-6647-AB8D-E5B87B76545D}"/>
              </a:ext>
            </a:extLst>
          </p:cNvPr>
          <p:cNvSpPr/>
          <p:nvPr/>
        </p:nvSpPr>
        <p:spPr>
          <a:xfrm>
            <a:off x="-11163" y="256032"/>
            <a:ext cx="9905999" cy="6601967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DF5E30E-B1FC-9F46-82C8-E4A705E48C75}"/>
              </a:ext>
            </a:extLst>
          </p:cNvPr>
          <p:cNvSpPr/>
          <p:nvPr/>
        </p:nvSpPr>
        <p:spPr>
          <a:xfrm>
            <a:off x="602996" y="1613446"/>
            <a:ext cx="8864600" cy="218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A648F2A-7FD5-1E45-8A6D-2A5BB2EB17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216"/>
          <a:stretch/>
        </p:blipFill>
        <p:spPr>
          <a:xfrm>
            <a:off x="602996" y="2052103"/>
            <a:ext cx="8864600" cy="1284078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B4658C21-5695-8541-A0C8-E2609C1C2EF0}"/>
              </a:ext>
            </a:extLst>
          </p:cNvPr>
          <p:cNvSpPr/>
          <p:nvPr/>
        </p:nvSpPr>
        <p:spPr>
          <a:xfrm>
            <a:off x="3363467" y="1355487"/>
            <a:ext cx="88646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</a:rPr>
              <a:t>https://</a:t>
            </a:r>
            <a:r>
              <a:rPr lang="de-DE" sz="1400" dirty="0" err="1">
                <a:solidFill>
                  <a:srgbClr val="41719C"/>
                </a:solidFill>
              </a:rPr>
              <a:t>medium.com</a:t>
            </a:r>
            <a:r>
              <a:rPr lang="de-DE" sz="1400" dirty="0">
                <a:solidFill>
                  <a:srgbClr val="41719C"/>
                </a:solidFill>
              </a:rPr>
              <a:t>/@</a:t>
            </a:r>
            <a:r>
              <a:rPr lang="de-DE" sz="1400" dirty="0" err="1">
                <a:solidFill>
                  <a:srgbClr val="41719C"/>
                </a:solidFill>
              </a:rPr>
              <a:t>dan_abramov</a:t>
            </a:r>
            <a:r>
              <a:rPr lang="de-DE" sz="1400" dirty="0">
                <a:solidFill>
                  <a:srgbClr val="41719C"/>
                </a:solidFill>
              </a:rPr>
              <a:t>/making-sense-of-react-hooks-fdbde8803889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E5FADBF-4D80-5A4E-99B3-D9B2A562EC5A}"/>
              </a:ext>
            </a:extLst>
          </p:cNvPr>
          <p:cNvSpPr/>
          <p:nvPr/>
        </p:nvSpPr>
        <p:spPr>
          <a:xfrm>
            <a:off x="6047246" y="2920998"/>
            <a:ext cx="3255758" cy="388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039656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everywhere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538718" y="3797848"/>
            <a:ext cx="482856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3910401" y="3336183"/>
            <a:ext cx="16369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16.7-</a:t>
            </a:r>
            <a:r>
              <a:rPr lang="de-DE" sz="24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alpha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CC7261E-346B-6647-AB8D-E5B87B76545D}"/>
              </a:ext>
            </a:extLst>
          </p:cNvPr>
          <p:cNvSpPr/>
          <p:nvPr/>
        </p:nvSpPr>
        <p:spPr>
          <a:xfrm>
            <a:off x="-11163" y="256032"/>
            <a:ext cx="9905999" cy="6601967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B6383E0-519E-474B-84D6-C041F03F6DF3}"/>
              </a:ext>
            </a:extLst>
          </p:cNvPr>
          <p:cNvSpPr txBox="1"/>
          <p:nvPr/>
        </p:nvSpPr>
        <p:spPr>
          <a:xfrm>
            <a:off x="602996" y="1613446"/>
            <a:ext cx="8864600" cy="218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D6E59E9-623B-314D-9269-45C7C00791D1}"/>
              </a:ext>
            </a:extLst>
          </p:cNvPr>
          <p:cNvSpPr/>
          <p:nvPr/>
        </p:nvSpPr>
        <p:spPr>
          <a:xfrm>
            <a:off x="602996" y="1613446"/>
            <a:ext cx="8864600" cy="218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633220D2-432F-954F-B42A-EAFCAC417533}"/>
              </a:ext>
            </a:extLst>
          </p:cNvPr>
          <p:cNvSpPr txBox="1"/>
          <p:nvPr/>
        </p:nvSpPr>
        <p:spPr>
          <a:xfrm>
            <a:off x="602996" y="1746320"/>
            <a:ext cx="886459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b="1" u="sng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Unstable</a:t>
            </a:r>
            <a:r>
              <a:rPr lang="de-DE" sz="4000" b="1" u="sng" dirty="0">
                <a:solidFill>
                  <a:srgbClr val="41719C"/>
                </a:solidFill>
                <a:latin typeface="Source Sans Pro" panose="020B0503030403020204" pitchFamily="34" charset="77"/>
              </a:rPr>
              <a:t>!</a:t>
            </a:r>
          </a:p>
          <a:p>
            <a:pPr algn="ctr"/>
            <a:r>
              <a:rPr lang="de-DE" sz="4000" b="1" u="sng" dirty="0">
                <a:solidFill>
                  <a:srgbClr val="41719C"/>
                </a:solidFill>
                <a:latin typeface="Source Sans Pro" panose="020B0503030403020204" pitchFamily="34" charset="77"/>
              </a:rPr>
              <a:t>Experimental!</a:t>
            </a:r>
          </a:p>
          <a:p>
            <a:pPr algn="ctr"/>
            <a:r>
              <a:rPr lang="de-DE" sz="4000" b="1" u="sng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Proposal</a:t>
            </a:r>
            <a:r>
              <a:rPr lang="de-DE" sz="4000" b="1" u="sng" dirty="0">
                <a:solidFill>
                  <a:srgbClr val="41719C"/>
                </a:solidFill>
                <a:latin typeface="Source Sans Pro" panose="020B0503030403020204" pitchFamily="34" charset="77"/>
              </a:rPr>
              <a:t>!</a:t>
            </a:r>
          </a:p>
          <a:p>
            <a:pPr algn="ctr"/>
            <a:endParaRPr lang="de-DE" dirty="0">
              <a:solidFill>
                <a:srgbClr val="41719C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7248122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everywhere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538718" y="3797848"/>
            <a:ext cx="482856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3910401" y="3336183"/>
            <a:ext cx="16369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16.7-</a:t>
            </a:r>
            <a:r>
              <a:rPr lang="de-DE" sz="24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alpha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CC7261E-346B-6647-AB8D-E5B87B76545D}"/>
              </a:ext>
            </a:extLst>
          </p:cNvPr>
          <p:cNvSpPr/>
          <p:nvPr/>
        </p:nvSpPr>
        <p:spPr>
          <a:xfrm>
            <a:off x="-11163" y="256032"/>
            <a:ext cx="9905999" cy="6601967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B6383E0-519E-474B-84D6-C041F03F6DF3}"/>
              </a:ext>
            </a:extLst>
          </p:cNvPr>
          <p:cNvSpPr txBox="1"/>
          <p:nvPr/>
        </p:nvSpPr>
        <p:spPr>
          <a:xfrm>
            <a:off x="602996" y="1613446"/>
            <a:ext cx="8864600" cy="218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D6E59E9-623B-314D-9269-45C7C00791D1}"/>
              </a:ext>
            </a:extLst>
          </p:cNvPr>
          <p:cNvSpPr/>
          <p:nvPr/>
        </p:nvSpPr>
        <p:spPr>
          <a:xfrm>
            <a:off x="602996" y="1613446"/>
            <a:ext cx="8864600" cy="218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633220D2-432F-954F-B42A-EAFCAC417533}"/>
              </a:ext>
            </a:extLst>
          </p:cNvPr>
          <p:cNvSpPr txBox="1"/>
          <p:nvPr/>
        </p:nvSpPr>
        <p:spPr>
          <a:xfrm>
            <a:off x="602996" y="2190132"/>
            <a:ext cx="88645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u="sng" dirty="0">
                <a:solidFill>
                  <a:srgbClr val="41719C"/>
                </a:solidFill>
                <a:latin typeface="Source Sans Pro" panose="020B0503030403020204" pitchFamily="34" charset="77"/>
              </a:rPr>
              <a:t>Official </a:t>
            </a:r>
            <a:r>
              <a:rPr lang="de-DE" u="sng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Documentation</a:t>
            </a:r>
            <a:endParaRPr lang="de-DE" u="sng" dirty="0">
              <a:solidFill>
                <a:srgbClr val="41719C"/>
              </a:solidFill>
              <a:latin typeface="Source Sans Pro" panose="020B0503030403020204" pitchFamily="34" charset="77"/>
            </a:endParaRPr>
          </a:p>
          <a:p>
            <a:pPr algn="ctr"/>
            <a:endParaRPr lang="de-DE" dirty="0">
              <a:solidFill>
                <a:srgbClr val="41719C"/>
              </a:solidFill>
              <a:latin typeface="Source Sans Pro" panose="020B0503030403020204" pitchFamily="34" charset="77"/>
            </a:endParaRPr>
          </a:p>
          <a:p>
            <a:pPr algn="ctr"/>
            <a:r>
              <a:rPr lang="de-DE" sz="2800" dirty="0">
                <a:solidFill>
                  <a:srgbClr val="41719C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28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reactjs.org</a:t>
            </a:r>
            <a:r>
              <a:rPr lang="de-DE" sz="2800" dirty="0">
                <a:solidFill>
                  <a:srgbClr val="41719C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docs</a:t>
            </a:r>
            <a:r>
              <a:rPr lang="de-DE" sz="2800" dirty="0">
                <a:solidFill>
                  <a:srgbClr val="41719C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hooks-intro.html</a:t>
            </a:r>
            <a:endParaRPr lang="de-DE" sz="2800" dirty="0">
              <a:solidFill>
                <a:srgbClr val="41719C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51095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Zum vergleich... 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23D09C8-2D74-004A-8535-B8725BAF3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124" y="939800"/>
            <a:ext cx="6520650" cy="179666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5527B735-E728-E449-B5F1-887D00470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675" y="2894856"/>
            <a:ext cx="7264099" cy="182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60776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Hooks sind reguläre Funktionen</a:t>
            </a:r>
            <a:endParaRPr lang="de-DE" b="0" dirty="0"/>
          </a:p>
        </p:txBody>
      </p:sp>
    </p:spTree>
    <p:extLst>
      <p:ext uri="{BB962C8B-B14F-4D97-AF65-F5344CB8AC3E}">
        <p14:creationId xmlns:p14="http://schemas.microsoft.com/office/powerpoint/2010/main" val="76936371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Verwendung von Klassen macht Probleme mit </a:t>
            </a:r>
            <a:r>
              <a:rPr lang="de-DE" dirty="0" err="1"/>
              <a:t>Tooling</a:t>
            </a:r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Hooks sind reguläre Funktionen, aber...</a:t>
            </a:r>
          </a:p>
          <a:p>
            <a:pPr lvl="1"/>
            <a:r>
              <a:rPr lang="de-DE" b="1" dirty="0"/>
              <a:t>müssen</a:t>
            </a:r>
            <a:r>
              <a:rPr lang="de-DE" b="0" dirty="0"/>
              <a:t> mit "</a:t>
            </a:r>
            <a:r>
              <a:rPr lang="de-DE" b="0" dirty="0" err="1"/>
              <a:t>use</a:t>
            </a:r>
            <a:r>
              <a:rPr lang="de-DE" b="0" dirty="0"/>
              <a:t>" beginnen</a:t>
            </a:r>
          </a:p>
          <a:p>
            <a:pPr lvl="1"/>
            <a:r>
              <a:rPr lang="de-DE" b="1" dirty="0"/>
              <a:t>müssen</a:t>
            </a:r>
            <a:r>
              <a:rPr lang="de-DE" b="0" dirty="0"/>
              <a:t> am Anfang einer Komponente stehen</a:t>
            </a:r>
          </a:p>
          <a:p>
            <a:pPr lvl="1"/>
            <a:r>
              <a:rPr lang="de-DE" dirty="0"/>
              <a:t>es gibt noch mehr Regeln</a:t>
            </a:r>
          </a:p>
          <a:p>
            <a:pPr lvl="1"/>
            <a:r>
              <a:rPr lang="de-DE" b="0" dirty="0"/>
              <a:t>eigenes es-</a:t>
            </a:r>
            <a:r>
              <a:rPr lang="de-DE" b="0" dirty="0" err="1"/>
              <a:t>lint</a:t>
            </a:r>
            <a:r>
              <a:rPr lang="de-DE" b="0" dirty="0"/>
              <a:t>-</a:t>
            </a:r>
            <a:r>
              <a:rPr lang="de-DE" b="0" dirty="0" err="1"/>
              <a:t>Plug-in</a:t>
            </a:r>
            <a:endParaRPr lang="de-DE" b="0" dirty="0"/>
          </a:p>
        </p:txBody>
      </p:sp>
    </p:spTree>
    <p:extLst>
      <p:ext uri="{BB962C8B-B14F-4D97-AF65-F5344CB8AC3E}">
        <p14:creationId xmlns:p14="http://schemas.microsoft.com/office/powerpoint/2010/main" val="151246720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State in Funktionskomponenten 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442BA2-1A1A-3F43-9BA5-3676A6C60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550" y="3490615"/>
            <a:ext cx="5880100" cy="8001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A0872E73-D27B-F646-8B04-9D2F5B215F79}"/>
              </a:ext>
            </a:extLst>
          </p:cNvPr>
          <p:cNvSpPr/>
          <p:nvPr/>
        </p:nvSpPr>
        <p:spPr>
          <a:xfrm>
            <a:off x="1758950" y="3121283"/>
            <a:ext cx="18501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Tab Bar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9CB57E9-51CB-A940-B69C-377B2A2618E7}"/>
              </a:ext>
            </a:extLst>
          </p:cNvPr>
          <p:cNvSpPr txBox="1"/>
          <p:nvPr/>
        </p:nvSpPr>
        <p:spPr>
          <a:xfrm>
            <a:off x="1860551" y="4385509"/>
            <a:ext cx="5880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84966912-B50E-5B4D-B47C-3EBFA657FBFA}"/>
              </a:ext>
            </a:extLst>
          </p:cNvPr>
          <p:cNvSpPr txBox="1"/>
          <p:nvPr/>
        </p:nvSpPr>
        <p:spPr>
          <a:xfrm>
            <a:off x="8509000" y="7951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28586327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State erzeugen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0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1D5358BB-E614-8845-B815-C30239613419}"/>
              </a:ext>
            </a:extLst>
          </p:cNvPr>
          <p:cNvGrpSpPr/>
          <p:nvPr/>
        </p:nvGrpSpPr>
        <p:grpSpPr>
          <a:xfrm>
            <a:off x="6572503" y="3118546"/>
            <a:ext cx="2923023" cy="759419"/>
            <a:chOff x="4193897" y="8292032"/>
            <a:chExt cx="2923023" cy="759419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9DD6FEEA-1676-3546-8685-3F3C62158F0A}"/>
                </a:ext>
              </a:extLst>
            </p:cNvPr>
            <p:cNvSpPr/>
            <p:nvPr/>
          </p:nvSpPr>
          <p:spPr>
            <a:xfrm>
              <a:off x="4193897" y="87128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Default Wert</a:t>
              </a:r>
            </a:p>
          </p:txBody>
        </p:sp>
        <p:cxnSp>
          <p:nvCxnSpPr>
            <p:cNvPr id="7" name="Gerade Verbindung 6">
              <a:extLst>
                <a:ext uri="{FF2B5EF4-FFF2-40B4-BE49-F238E27FC236}">
                  <a16:creationId xmlns:a16="http://schemas.microsoft.com/office/drawing/2014/main" id="{8BB88D79-8751-FF4A-882E-93889EA2DF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D3EA4070-0BC9-0A43-9321-F32881044F36}"/>
              </a:ext>
            </a:extLst>
          </p:cNvPr>
          <p:cNvCxnSpPr>
            <a:cxnSpLocks/>
          </p:cNvCxnSpPr>
          <p:nvPr/>
        </p:nvCxnSpPr>
        <p:spPr>
          <a:xfrm flipV="1">
            <a:off x="2556609" y="8341129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1AF97013-B359-4747-9FD6-EBDA139C77C6}"/>
              </a:ext>
            </a:extLst>
          </p:cNvPr>
          <p:cNvGrpSpPr/>
          <p:nvPr/>
        </p:nvGrpSpPr>
        <p:grpSpPr>
          <a:xfrm>
            <a:off x="3029203" y="3159701"/>
            <a:ext cx="2923023" cy="746719"/>
            <a:chOff x="4193897" y="8292032"/>
            <a:chExt cx="2923023" cy="746719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B8B874E9-D7E7-2E45-8B94-5BCC0D25CFFC}"/>
                </a:ext>
              </a:extLst>
            </p:cNvPr>
            <p:cNvSpPr/>
            <p:nvPr/>
          </p:nvSpPr>
          <p:spPr>
            <a:xfrm>
              <a:off x="4193897" y="87001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Setter</a:t>
              </a:r>
            </a:p>
          </p:txBody>
        </p:sp>
        <p:cxnSp>
          <p:nvCxnSpPr>
            <p:cNvPr id="13" name="Gerade Verbindung 12">
              <a:extLst>
                <a:ext uri="{FF2B5EF4-FFF2-40B4-BE49-F238E27FC236}">
                  <a16:creationId xmlns:a16="http://schemas.microsoft.com/office/drawing/2014/main" id="{195F2BC6-CA03-E348-A828-F1FA1FB4EB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4FB9026C-365F-6341-997E-5533E3CA53C8}"/>
              </a:ext>
            </a:extLst>
          </p:cNvPr>
          <p:cNvGrpSpPr/>
          <p:nvPr/>
        </p:nvGrpSpPr>
        <p:grpSpPr>
          <a:xfrm>
            <a:off x="1095097" y="3123528"/>
            <a:ext cx="2923023" cy="759419"/>
            <a:chOff x="4193897" y="8292032"/>
            <a:chExt cx="2923023" cy="759419"/>
          </a:xfrm>
        </p:grpSpPr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7E3BE294-B064-D348-9052-E3A8BDBCB1B4}"/>
                </a:ext>
              </a:extLst>
            </p:cNvPr>
            <p:cNvSpPr/>
            <p:nvPr/>
          </p:nvSpPr>
          <p:spPr>
            <a:xfrm>
              <a:off x="4193897" y="87128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Aktueller State</a:t>
              </a:r>
            </a:p>
          </p:txBody>
        </p:sp>
        <p:cxnSp>
          <p:nvCxnSpPr>
            <p:cNvPr id="16" name="Gerade Verbindung 15">
              <a:extLst>
                <a:ext uri="{FF2B5EF4-FFF2-40B4-BE49-F238E27FC236}">
                  <a16:creationId xmlns:a16="http://schemas.microsoft.com/office/drawing/2014/main" id="{B21DE3D0-A3B0-934D-9544-7034A2172B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feld 16">
            <a:extLst>
              <a:ext uri="{FF2B5EF4-FFF2-40B4-BE49-F238E27FC236}">
                <a16:creationId xmlns:a16="http://schemas.microsoft.com/office/drawing/2014/main" id="{BD2F41C1-5CB1-2246-9ADF-7C8253F57BBC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11761622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Aktuellen State verwenden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(0);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B9E7AB0-7DCE-1C42-BD14-E76BE870BFE0}"/>
              </a:ext>
            </a:extLst>
          </p:cNvPr>
          <p:cNvGrpSpPr/>
          <p:nvPr/>
        </p:nvGrpSpPr>
        <p:grpSpPr>
          <a:xfrm>
            <a:off x="4108703" y="4785301"/>
            <a:ext cx="2923023" cy="746719"/>
            <a:chOff x="4193897" y="8292032"/>
            <a:chExt cx="2923023" cy="746719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757657D7-8C51-714D-BA9E-BC1CBE006B8D}"/>
                </a:ext>
              </a:extLst>
            </p:cNvPr>
            <p:cNvSpPr/>
            <p:nvPr/>
          </p:nvSpPr>
          <p:spPr>
            <a:xfrm>
              <a:off x="4193897" y="87001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Zugreifen auf State</a:t>
              </a:r>
            </a:p>
          </p:txBody>
        </p: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0E82EE12-3F4A-3643-905C-0E46E04EE4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feld 8">
            <a:extLst>
              <a:ext uri="{FF2B5EF4-FFF2-40B4-BE49-F238E27FC236}">
                <a16:creationId xmlns:a16="http://schemas.microsoft.com/office/drawing/2014/main" id="{49A4E0A5-4FD0-1B48-AE6F-CCB19F8E227C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4054199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State verändern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(0);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tab.id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504E2A3-1447-8348-91AF-42563F5EECB1}"/>
              </a:ext>
            </a:extLst>
          </p:cNvPr>
          <p:cNvGrpSpPr/>
          <p:nvPr/>
        </p:nvGrpSpPr>
        <p:grpSpPr>
          <a:xfrm>
            <a:off x="3491487" y="5085221"/>
            <a:ext cx="2923023" cy="992940"/>
            <a:chOff x="4193897" y="8292032"/>
            <a:chExt cx="2923023" cy="992940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DF24A01F-6EDB-044A-A978-6B5B7D1CEB6E}"/>
                </a:ext>
              </a:extLst>
            </p:cNvPr>
            <p:cNvSpPr/>
            <p:nvPr/>
          </p:nvSpPr>
          <p:spPr>
            <a:xfrm>
              <a:off x="4193897" y="8700197"/>
              <a:ext cx="292302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Setzen von State</a:t>
              </a:r>
            </a:p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(kein Objekt mehr!)</a:t>
              </a:r>
            </a:p>
          </p:txBody>
        </p: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5031B367-3F2C-0747-8223-8E634CB987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feld 8">
            <a:extLst>
              <a:ext uri="{FF2B5EF4-FFF2-40B4-BE49-F238E27FC236}">
                <a16:creationId xmlns:a16="http://schemas.microsoft.com/office/drawing/2014/main" id="{DE8CA94D-7CC0-624F-85FA-F15BB46B356E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76203514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b="0" dirty="0">
                <a:solidFill>
                  <a:srgbClr val="36544F"/>
                </a:solidFill>
              </a:rPr>
              <a:t>: Mehrere States in einer Komponente möglich</a:t>
            </a:r>
          </a:p>
          <a:p>
            <a:r>
              <a:rPr lang="de-DE" b="0" dirty="0">
                <a:solidFill>
                  <a:srgbClr val="36544F"/>
                </a:solidFill>
              </a:rPr>
              <a:t>Kein "</a:t>
            </a:r>
            <a:r>
              <a:rPr lang="de-DE" b="0" dirty="0" err="1">
                <a:solidFill>
                  <a:srgbClr val="36544F"/>
                </a:solidFill>
              </a:rPr>
              <a:t>mergen</a:t>
            </a:r>
            <a:r>
              <a:rPr lang="de-DE" b="0" dirty="0">
                <a:solidFill>
                  <a:srgbClr val="36544F"/>
                </a:solidFill>
              </a:rPr>
              <a:t>" von State mehr!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klaus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8D4CC66-64BB-6642-A672-C371C85DBBE4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27206089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7E59A49-65AD-0E49-AB6A-EA20D21003EA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82973950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94D25BC-5CB4-8D4D-92CA-3A61A3DF0287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05915997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componentWillUnmount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36C201D-7E8D-524D-88D6-92D340370ADB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727284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Zum vergleich... 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23D09C8-2D74-004A-8535-B8725BAF3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124" y="939800"/>
            <a:ext cx="6520650" cy="179666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5527B735-E728-E449-B5F1-887D00470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675" y="2894856"/>
            <a:ext cx="7264099" cy="1827641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905D892C-5B2E-B04D-959D-E24BC75609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073" y="4850491"/>
            <a:ext cx="7124701" cy="1905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11674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componentWillUnmount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componentDidUpdate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prevProps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prevProps.apiKey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!==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0CC7A42-A801-9C45-AD77-20C1B07D7ECC}"/>
              </a:ext>
            </a:extLst>
          </p:cNvPr>
          <p:cNvSpPr/>
          <p:nvPr/>
        </p:nvSpPr>
        <p:spPr>
          <a:xfrm>
            <a:off x="5134873" y="4171722"/>
            <a:ext cx="487730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Nur ausführen, wenn Properties sich geändert haben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0509FEDC-E248-4846-BE84-A1F7748EA7FD}"/>
              </a:ext>
            </a:extLst>
          </p:cNvPr>
          <p:cNvCxnSpPr>
            <a:cxnSpLocks/>
          </p:cNvCxnSpPr>
          <p:nvPr/>
        </p:nvCxnSpPr>
        <p:spPr>
          <a:xfrm flipV="1">
            <a:off x="5134873" y="4510277"/>
            <a:ext cx="1304027" cy="23583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76772677-C110-AF4D-B556-A67D87CF8A3E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55229024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useEffect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384927-8B92-0346-BE6F-2820242C809D}"/>
              </a:ext>
            </a:extLst>
          </p:cNvPr>
          <p:cNvSpPr/>
          <p:nvPr/>
        </p:nvSpPr>
        <p:spPr>
          <a:xfrm>
            <a:off x="2126754" y="2980954"/>
            <a:ext cx="56906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componentDidMount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&amp;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componentDidUpdate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6018938-329A-AA40-97ED-070B59C6733F}"/>
              </a:ext>
            </a:extLst>
          </p:cNvPr>
          <p:cNvCxnSpPr>
            <a:cxnSpLocks/>
          </p:cNvCxnSpPr>
          <p:nvPr/>
        </p:nvCxnSpPr>
        <p:spPr>
          <a:xfrm>
            <a:off x="2126754" y="3146342"/>
            <a:ext cx="401140" cy="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F2C04C06-C782-A14B-BF47-6B6FA0DE8F50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83737749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Aufräumen in Rückgabe-Funktion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() =&gt;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disconnectFromApi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242E9236-6F09-2347-A710-2F4C0D7E4613}"/>
              </a:ext>
            </a:extLst>
          </p:cNvPr>
          <p:cNvSpPr/>
          <p:nvPr/>
        </p:nvSpPr>
        <p:spPr>
          <a:xfrm>
            <a:off x="857328" y="4208665"/>
            <a:ext cx="5690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componentWillUnmount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0469D2C0-3F71-BB40-803B-BCAEA75CF2ED}"/>
              </a:ext>
            </a:extLst>
          </p:cNvPr>
          <p:cNvCxnSpPr>
            <a:cxnSpLocks/>
          </p:cNvCxnSpPr>
          <p:nvPr/>
        </p:nvCxnSpPr>
        <p:spPr>
          <a:xfrm>
            <a:off x="2361782" y="3896903"/>
            <a:ext cx="0" cy="28212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>
            <a:extLst>
              <a:ext uri="{FF2B5EF4-FFF2-40B4-BE49-F238E27FC236}">
                <a16:creationId xmlns:a16="http://schemas.microsoft.com/office/drawing/2014/main" id="{0F34928A-E273-A440-A1E7-842441EBD6F6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79014180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Bedingte Ausführung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[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props.apiKey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]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384927-8B92-0346-BE6F-2820242C809D}"/>
              </a:ext>
            </a:extLst>
          </p:cNvPr>
          <p:cNvSpPr/>
          <p:nvPr/>
        </p:nvSpPr>
        <p:spPr>
          <a:xfrm>
            <a:off x="3048000" y="4111099"/>
            <a:ext cx="5690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Property-Vergleich in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componentDidUpdate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6018938-329A-AA40-97ED-070B59C6733F}"/>
              </a:ext>
            </a:extLst>
          </p:cNvPr>
          <p:cNvCxnSpPr>
            <a:cxnSpLocks/>
          </p:cNvCxnSpPr>
          <p:nvPr/>
        </p:nvCxnSpPr>
        <p:spPr>
          <a:xfrm flipH="1" flipV="1">
            <a:off x="3048000" y="4280376"/>
            <a:ext cx="400128" cy="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6C153F2B-D4A3-474D-B8A5-08ACA4C81AE2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51028409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Weitere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(Fast) alles geht jetzt mit Hook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useState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useEffect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useContext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useRef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useReducer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(Noch offen: Error </a:t>
            </a:r>
            <a:r>
              <a:rPr lang="de-DE" b="0" dirty="0" err="1">
                <a:solidFill>
                  <a:srgbClr val="36544F"/>
                </a:solidFill>
              </a:rPr>
              <a:t>Boundaries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C911D9C6-941C-534C-B07D-6C6AE771641E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0248611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606C056-5689-8943-B6EE-F5D008557ECB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80915501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46973" y="2122218"/>
            <a:ext cx="990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onEnterHandler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keyCode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e.which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||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e.keyCode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keyCode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13)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onKeyPress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onEnterHandler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E10CC6E-885C-D74F-93DD-0038EB5CA398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1716330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46973" y="2122218"/>
            <a:ext cx="99060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Verwendung: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LoginDialog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...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DCA963B-4DF5-124F-BB03-7F3239270DD3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4462786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  <a:p>
            <a:r>
              <a:rPr lang="de-DE" b="0" dirty="0">
                <a:solidFill>
                  <a:srgbClr val="36544F"/>
                </a:solidFill>
              </a:rPr>
              <a:t>Alle Hooks können verwendet werden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630218"/>
            <a:ext cx="9906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async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(`http://localhost:9000/${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}`);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E72EADB-0C3D-7047-8E4C-020B1FDE3185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57978646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630218"/>
            <a:ext cx="99060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Verwendung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Dashboard(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[]);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[]);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LogViewer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UsersViewer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4A962C6-FF80-824F-8C91-27DA2FD20933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14146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943E89-3A09-C748-B6B4-3BEACC4B0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React</a:t>
            </a:r>
            <a:r>
              <a:rPr lang="de-DE" dirty="0"/>
              <a:t> Fiber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DFCB12-46B5-FD4E-99A8-EB9E91CDBD7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Neue interne </a:t>
            </a:r>
            <a:r>
              <a:rPr lang="de-DE" dirty="0" err="1"/>
              <a:t>React</a:t>
            </a:r>
            <a:r>
              <a:rPr lang="de-DE" dirty="0"/>
              <a:t>-Architektur</a:t>
            </a:r>
          </a:p>
          <a:p>
            <a:pPr lvl="1"/>
            <a:r>
              <a:rPr lang="de-DE" dirty="0"/>
              <a:t>Wurde mit </a:t>
            </a:r>
            <a:r>
              <a:rPr lang="de-DE" dirty="0" err="1"/>
              <a:t>React</a:t>
            </a:r>
            <a:r>
              <a:rPr lang="de-DE" dirty="0"/>
              <a:t> 16 eingeführt</a:t>
            </a:r>
          </a:p>
          <a:p>
            <a:pPr lvl="1"/>
            <a:r>
              <a:rPr lang="de-DE" dirty="0"/>
              <a:t>Grundlage für neue Features wie Rückgabe-Werte in JSX</a:t>
            </a:r>
          </a:p>
          <a:p>
            <a:pPr lvl="1"/>
            <a:endParaRPr lang="de-DE" dirty="0"/>
          </a:p>
          <a:p>
            <a:pPr lvl="1"/>
            <a:r>
              <a:rPr lang="de-DE" dirty="0"/>
              <a:t>Grundlage für asynchrones Rendern (jetzt: </a:t>
            </a:r>
            <a:r>
              <a:rPr lang="de-DE" dirty="0" err="1"/>
              <a:t>Concurrent</a:t>
            </a:r>
            <a:r>
              <a:rPr lang="de-DE" dirty="0"/>
              <a:t> Rendering)</a:t>
            </a:r>
          </a:p>
        </p:txBody>
      </p:sp>
    </p:spTree>
    <p:extLst>
      <p:ext uri="{BB962C8B-B14F-4D97-AF65-F5344CB8AC3E}">
        <p14:creationId xmlns:p14="http://schemas.microsoft.com/office/powerpoint/2010/main" val="2312201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3FA3A7A-D559-EB47-B0ED-B3F5F182320D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24610385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Zunächst:</a:t>
            </a:r>
          </a:p>
          <a:p>
            <a:pPr lvl="1"/>
            <a:r>
              <a:rPr lang="de-DE" dirty="0"/>
              <a:t>Hooks sind "</a:t>
            </a:r>
            <a:r>
              <a:rPr lang="de-DE" dirty="0" err="1"/>
              <a:t>opt</a:t>
            </a:r>
            <a:r>
              <a:rPr lang="de-DE" dirty="0"/>
              <a:t>-in"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Hooks sind abwärtskompatibel  </a:t>
            </a:r>
          </a:p>
          <a:p>
            <a:pPr lvl="1"/>
            <a:r>
              <a:rPr lang="de-DE" dirty="0"/>
              <a:t>Eingeführt in Minor-Version (!)</a:t>
            </a:r>
            <a:endParaRPr lang="de-DE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3FA3A7A-D559-EB47-B0ED-B3F5F182320D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9686081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r>
              <a:rPr lang="de-DE" dirty="0"/>
              <a:t>...also: keine Panik! </a:t>
            </a:r>
            <a:r>
              <a:rPr lang="de-DE" dirty="0" err="1"/>
              <a:t>React</a:t>
            </a:r>
            <a:r>
              <a:rPr lang="de-DE" dirty="0"/>
              <a:t> bleibt stabil! ☺️</a:t>
            </a: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079B589-A0BF-AB42-968F-8E492F2F2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095" y="2523163"/>
            <a:ext cx="6861810" cy="39210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2C1EF9AD-1006-9F48-BB08-7C93EB703E37}"/>
              </a:ext>
            </a:extLst>
          </p:cNvPr>
          <p:cNvSpPr/>
          <p:nvPr/>
        </p:nvSpPr>
        <p:spPr>
          <a:xfrm>
            <a:off x="-216916" y="6444197"/>
            <a:ext cx="869746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400" dirty="0">
                <a:solidFill>
                  <a:srgbClr val="1778B8"/>
                </a:solidFill>
              </a:rPr>
              <a:t>https://</a:t>
            </a:r>
            <a:r>
              <a:rPr lang="de-DE" sz="1400" dirty="0" err="1">
                <a:solidFill>
                  <a:srgbClr val="1778B8"/>
                </a:solidFill>
              </a:rPr>
              <a:t>reactjs.org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docs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hooks-intro.html#gradual-adoption-strategy</a:t>
            </a:r>
            <a:endParaRPr lang="de-DE" sz="1400" dirty="0">
              <a:solidFill>
                <a:srgbClr val="1778B8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5D9BF33-6415-634C-BB08-E4B41686D4E4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9515634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3" y="0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382172" y="1861666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99458" y="371338"/>
            <a:ext cx="18710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@NILSHARTMANN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/>
              <a:t>kontakt@nilshartmann.net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944446" y="4419601"/>
            <a:ext cx="5189654" cy="86360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endParaRPr lang="de-DE" b="1" dirty="0">
              <a:solidFill>
                <a:srgbClr val="36544F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A4C2C1E-1596-044A-A3BC-8B6B13436595}"/>
              </a:ext>
            </a:extLst>
          </p:cNvPr>
          <p:cNvSpPr/>
          <p:nvPr/>
        </p:nvSpPr>
        <p:spPr>
          <a:xfrm>
            <a:off x="944446" y="4419600"/>
            <a:ext cx="5284404" cy="7834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</a:t>
            </a:r>
            <a:r>
              <a:rPr lang="de-DE" b="1" dirty="0">
                <a:solidFill>
                  <a:srgbClr val="36544F"/>
                </a:solidFill>
                <a:hlinkClick r:id="rId4"/>
              </a:rPr>
              <a:t>https://bit.ly/wjax2018-react</a:t>
            </a:r>
            <a:endParaRPr lang="de-DE" b="1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Beispiel-Code: </a:t>
            </a:r>
            <a:r>
              <a:rPr lang="de-DE" b="1" dirty="0">
                <a:solidFill>
                  <a:srgbClr val="36544F"/>
                </a:solidFill>
                <a:hlinkClick r:id="rId5"/>
              </a:rPr>
              <a:t>http://bit.ly/wjax2018-react-example</a:t>
            </a:r>
            <a:r>
              <a:rPr lang="de-DE" b="1" dirty="0">
                <a:solidFill>
                  <a:srgbClr val="36544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80754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4589</Words>
  <Application>Microsoft Macintosh PowerPoint</Application>
  <PresentationFormat>A4-Papier (210 x 297 mm)</PresentationFormat>
  <Paragraphs>1036</Paragraphs>
  <Slides>93</Slides>
  <Notes>2</Notes>
  <HiddenSlides>18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93</vt:i4>
      </vt:variant>
    </vt:vector>
  </HeadingPairs>
  <TitlesOfParts>
    <vt:vector size="106" baseType="lpstr">
      <vt:lpstr>Arial</vt:lpstr>
      <vt:lpstr>Calibri</vt:lpstr>
      <vt:lpstr>Calibri Light</vt:lpstr>
      <vt:lpstr>Montserrat</vt:lpstr>
      <vt:lpstr>Source Code Pro</vt:lpstr>
      <vt:lpstr>Source Code Pro ExtraLight</vt:lpstr>
      <vt:lpstr>Source Code Pro Light</vt:lpstr>
      <vt:lpstr>Source Code Pro Medium</vt:lpstr>
      <vt:lpstr>Source Code Pro Semibold</vt:lpstr>
      <vt:lpstr>Source Sans Pro</vt:lpstr>
      <vt:lpstr>Source Sans Pro Semibold</vt:lpstr>
      <vt:lpstr>Wingdings</vt:lpstr>
      <vt:lpstr>Office-Design</vt:lpstr>
      <vt:lpstr>W-JAX München | November 2018 | @nilshartmann</vt:lpstr>
      <vt:lpstr>@nilshartmann</vt:lpstr>
      <vt:lpstr>"a bit confused"</vt:lpstr>
      <vt:lpstr>React 16.x</vt:lpstr>
      <vt:lpstr>Alles neu?</vt:lpstr>
      <vt:lpstr>React 2018</vt:lpstr>
      <vt:lpstr>Zum vergleich... </vt:lpstr>
      <vt:lpstr>Zum vergleich... </vt:lpstr>
      <vt:lpstr>Hintergrund: React Fiber</vt:lpstr>
      <vt:lpstr>Hintergrund: React Fiber</vt:lpstr>
      <vt:lpstr>Ein Beispiel...</vt:lpstr>
      <vt:lpstr>JSX Erweiterungen</vt:lpstr>
      <vt:lpstr>Hintergrund: React Fiber</vt:lpstr>
      <vt:lpstr>Hintergrund: React Fiber</vt:lpstr>
      <vt:lpstr>Hintergrund: React Fiber</vt:lpstr>
      <vt:lpstr>Globale Daten in der Anwendung</vt:lpstr>
      <vt:lpstr>React Context</vt:lpstr>
      <vt:lpstr>React Context</vt:lpstr>
      <vt:lpstr>React Context</vt:lpstr>
      <vt:lpstr>React Context</vt:lpstr>
      <vt:lpstr>React Context</vt:lpstr>
      <vt:lpstr>React Context verwenden</vt:lpstr>
      <vt:lpstr>React Context API</vt:lpstr>
      <vt:lpstr>React Context API</vt:lpstr>
      <vt:lpstr>React Context API</vt:lpstr>
      <vt:lpstr>React Context API</vt:lpstr>
      <vt:lpstr>Hintergrund: Render Props</vt:lpstr>
      <vt:lpstr>Hintergrund: Render Props</vt:lpstr>
      <vt:lpstr>Hintergrund: Render Props</vt:lpstr>
      <vt:lpstr>React Context API</vt:lpstr>
      <vt:lpstr>React Context API</vt:lpstr>
      <vt:lpstr>React Context API</vt:lpstr>
      <vt:lpstr>React Context API</vt:lpstr>
      <vt:lpstr>React Context API</vt:lpstr>
      <vt:lpstr>React Context API</vt:lpstr>
      <vt:lpstr>Pure Components als Funktion</vt:lpstr>
      <vt:lpstr>Rendern unterbrechen</vt:lpstr>
      <vt:lpstr>Suspense</vt:lpstr>
      <vt:lpstr>Demo: Lazy und Suspense</vt:lpstr>
      <vt:lpstr>Demo: Lazy und Suspense</vt:lpstr>
      <vt:lpstr>suspense</vt:lpstr>
      <vt:lpstr>suspense</vt:lpstr>
      <vt:lpstr>Demo: Lazy und Suspense</vt:lpstr>
      <vt:lpstr>Ausblick</vt:lpstr>
      <vt:lpstr>concurrent React</vt:lpstr>
      <vt:lpstr>concurrent React</vt:lpstr>
      <vt:lpstr>concurrent React</vt:lpstr>
      <vt:lpstr>Asynchrones Rendern</vt:lpstr>
      <vt:lpstr>Concurrent Mode</vt:lpstr>
      <vt:lpstr>suspense mit Concurrent Mode</vt:lpstr>
      <vt:lpstr>Lazy und Suspense</vt:lpstr>
      <vt:lpstr>Suspense</vt:lpstr>
      <vt:lpstr>Beispiel: Daten laden mit Suspense</vt:lpstr>
      <vt:lpstr>asynchrones Daten laden</vt:lpstr>
      <vt:lpstr>Daten laden mit Suspense - 1</vt:lpstr>
      <vt:lpstr>Daten laden mit Suspense - 2</vt:lpstr>
      <vt:lpstr>Daten laden mit Suspense - 3</vt:lpstr>
      <vt:lpstr>Daten laden mit Suspense</vt:lpstr>
      <vt:lpstr>Hintergrund: Suspense</vt:lpstr>
      <vt:lpstr>Beispiel: Vorschauen mit Response</vt:lpstr>
      <vt:lpstr>Beispiel: Vorschauen mit Suspense</vt:lpstr>
      <vt:lpstr>Beispiel: Vorschauen mit Suspense</vt:lpstr>
      <vt:lpstr>Beispiel: Vorschauen mit Suspense</vt:lpstr>
      <vt:lpstr>Beispiel: Vorschauen mit Suspense</vt:lpstr>
      <vt:lpstr>Suspense –  Zusammenfassung</vt:lpstr>
      <vt:lpstr>Functions everywhere</vt:lpstr>
      <vt:lpstr>Functions everywhere</vt:lpstr>
      <vt:lpstr>Functions everywhere</vt:lpstr>
      <vt:lpstr>Functions everywhere</vt:lpstr>
      <vt:lpstr>Hintergrund</vt:lpstr>
      <vt:lpstr>Hintergrund</vt:lpstr>
      <vt:lpstr>useState Hook</vt:lpstr>
      <vt:lpstr>useState Hook</vt:lpstr>
      <vt:lpstr>useState Hook</vt:lpstr>
      <vt:lpstr>useState Hook</vt:lpstr>
      <vt:lpstr>useState Hook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Weitere Hooks</vt:lpstr>
      <vt:lpstr>Custom Hooks</vt:lpstr>
      <vt:lpstr>Custom Hooks</vt:lpstr>
      <vt:lpstr>Custom Hooks</vt:lpstr>
      <vt:lpstr>Custom Hooks</vt:lpstr>
      <vt:lpstr>Custom Hooks</vt:lpstr>
      <vt:lpstr>Hooks</vt:lpstr>
      <vt:lpstr>Hooks</vt:lpstr>
      <vt:lpstr>Hooks</vt:lpstr>
      <vt:lpstr>kontakt@nilshartmann.net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823</cp:revision>
  <cp:lastPrinted>2018-11-06T10:51:55Z</cp:lastPrinted>
  <dcterms:created xsi:type="dcterms:W3CDTF">2016-03-28T15:59:53Z</dcterms:created>
  <dcterms:modified xsi:type="dcterms:W3CDTF">2018-11-07T13:19:10Z</dcterms:modified>
</cp:coreProperties>
</file>

<file path=docProps/thumbnail.jpeg>
</file>